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607" r:id="rId2"/>
    <p:sldId id="612" r:id="rId3"/>
    <p:sldId id="752" r:id="rId4"/>
    <p:sldId id="610" r:id="rId5"/>
    <p:sldId id="753" r:id="rId6"/>
    <p:sldId id="261" r:id="rId7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B5D513"/>
    <a:srgbClr val="7255EE"/>
    <a:srgbClr val="FF4320"/>
    <a:srgbClr val="FFC600"/>
    <a:srgbClr val="2F96FD"/>
    <a:srgbClr val="00D36B"/>
    <a:srgbClr val="CBF4DE"/>
    <a:srgbClr val="CCECFF"/>
    <a:srgbClr val="C127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719" autoAdjust="0"/>
  </p:normalViewPr>
  <p:slideViewPr>
    <p:cSldViewPr snapToGrid="0" snapToObjects="1">
      <p:cViewPr varScale="1">
        <p:scale>
          <a:sx n="105" d="100"/>
          <a:sy n="105" d="100"/>
        </p:scale>
        <p:origin x="114" y="7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7CC96-5BB3-4027-8A02-D93BD882EB89}" type="datetimeFigureOut">
              <a:rPr lang="ko-KR" altLang="en-US" smtClean="0"/>
              <a:t>2022-05-18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3D651-9783-4527-9570-3CDD1E632B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78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학생의 미래를 떠맡은 교사라면 왜 그리고 무엇을 가르치는가 하는 </a:t>
            </a:r>
            <a:r>
              <a:rPr lang="ko-KR" altLang="en-US" dirty="0" err="1"/>
              <a:t>문제뿐</a:t>
            </a:r>
            <a:r>
              <a:rPr lang="ko-KR" altLang="en-US" dirty="0"/>
              <a:t> 아니라</a:t>
            </a:r>
          </a:p>
          <a:p>
            <a:endParaRPr lang="ko-KR" altLang="en-US" dirty="0"/>
          </a:p>
          <a:p>
            <a:r>
              <a:rPr lang="ko-KR" altLang="en-US" dirty="0"/>
              <a:t>어떻게 가르칠 것인가를 반드시 생각해야 한다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​</a:t>
            </a:r>
          </a:p>
          <a:p>
            <a:endParaRPr lang="en-US" altLang="ko-KR" dirty="0"/>
          </a:p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교사의 자질과 가르침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–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6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가지</a:t>
            </a:r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443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학생의 미래를 떠맡은 교사라면 왜 그리고 무엇을 가르치는가 하는 </a:t>
            </a:r>
            <a:r>
              <a:rPr lang="ko-KR" altLang="en-US" dirty="0" err="1"/>
              <a:t>문제뿐</a:t>
            </a:r>
            <a:r>
              <a:rPr lang="ko-KR" altLang="en-US" dirty="0"/>
              <a:t> 아니라</a:t>
            </a:r>
          </a:p>
          <a:p>
            <a:endParaRPr lang="ko-KR" altLang="en-US" dirty="0"/>
          </a:p>
          <a:p>
            <a:r>
              <a:rPr lang="ko-KR" altLang="en-US" dirty="0"/>
              <a:t>어떻게 가르칠 것인가를 반드시 생각해야 한다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​</a:t>
            </a:r>
          </a:p>
          <a:p>
            <a:endParaRPr lang="en-US" altLang="ko-KR" dirty="0"/>
          </a:p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교사의 자질과 가르침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–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6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가지</a:t>
            </a:r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73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77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629F2515-C1CA-4186-9C89-095AED88BA1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9144000" cy="5143497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67702898-1FB1-4881-906C-B5D9D21EEC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7"/>
            </a:xfrm>
            <a:prstGeom prst="rect">
              <a:avLst/>
            </a:prstGeom>
          </p:spPr>
        </p:pic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B8B102FD-1FD7-4634-9DAE-ABE594AF343B}"/>
                </a:ext>
              </a:extLst>
            </p:cNvPr>
            <p:cNvCxnSpPr/>
            <p:nvPr userDrawn="1"/>
          </p:nvCxnSpPr>
          <p:spPr>
            <a:xfrm flipH="1">
              <a:off x="382137" y="1374618"/>
              <a:ext cx="217681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21BEBCC1-198E-489C-BA6A-DFC2D6618422}"/>
                </a:ext>
              </a:extLst>
            </p:cNvPr>
            <p:cNvCxnSpPr/>
            <p:nvPr userDrawn="1"/>
          </p:nvCxnSpPr>
          <p:spPr>
            <a:xfrm>
              <a:off x="385266" y="1367794"/>
              <a:ext cx="0" cy="10273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146A00F2-E3D2-42F3-A415-846D1CAC0260}"/>
                </a:ext>
              </a:extLst>
            </p:cNvPr>
            <p:cNvCxnSpPr/>
            <p:nvPr userDrawn="1"/>
          </p:nvCxnSpPr>
          <p:spPr>
            <a:xfrm flipH="1">
              <a:off x="382137" y="2381534"/>
              <a:ext cx="2163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DCF7E059-64B3-4A20-A82D-69AC6BFE5E3B}"/>
                </a:ext>
              </a:extLst>
            </p:cNvPr>
            <p:cNvSpPr/>
            <p:nvPr userDrawn="1"/>
          </p:nvSpPr>
          <p:spPr>
            <a:xfrm>
              <a:off x="532263" y="1125940"/>
              <a:ext cx="59357" cy="59357"/>
            </a:xfrm>
            <a:prstGeom prst="ellipse">
              <a:avLst/>
            </a:prstGeom>
            <a:solidFill>
              <a:srgbClr val="F8F6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2499C428-31A4-4C29-9615-DC5358A26C9E}"/>
                </a:ext>
              </a:extLst>
            </p:cNvPr>
            <p:cNvSpPr/>
            <p:nvPr userDrawn="1"/>
          </p:nvSpPr>
          <p:spPr>
            <a:xfrm>
              <a:off x="641445" y="1125940"/>
              <a:ext cx="59357" cy="59357"/>
            </a:xfrm>
            <a:prstGeom prst="ellipse">
              <a:avLst/>
            </a:prstGeom>
            <a:solidFill>
              <a:srgbClr val="F2E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텍스트 개체 틀 15">
            <a:extLst>
              <a:ext uri="{FF2B5EF4-FFF2-40B4-BE49-F238E27FC236}">
                <a16:creationId xmlns:a16="http://schemas.microsoft.com/office/drawing/2014/main" id="{B3BA3D05-4A03-41EF-93F6-221B963A3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3720" y="2098531"/>
            <a:ext cx="7956880" cy="82440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/>
              <a:t>마스터 텍스트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7D4A97-8F5F-4CBA-A83D-177169DC6039}"/>
              </a:ext>
            </a:extLst>
          </p:cNvPr>
          <p:cNvSpPr txBox="1"/>
          <p:nvPr userDrawn="1"/>
        </p:nvSpPr>
        <p:spPr>
          <a:xfrm>
            <a:off x="1057986" y="1376807"/>
            <a:ext cx="25145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0">
                <a:solidFill>
                  <a:schemeClr val="bg1"/>
                </a:solidFill>
                <a:latin typeface="+mj-ea"/>
                <a:ea typeface="+mj-ea"/>
              </a:rPr>
              <a:t>SW</a:t>
            </a:r>
            <a:r>
              <a:rPr lang="ko-KR" altLang="en-US" sz="1500" b="0">
                <a:solidFill>
                  <a:schemeClr val="bg1"/>
                </a:solidFill>
                <a:latin typeface="+mj-ea"/>
                <a:ea typeface="+mj-ea"/>
              </a:rPr>
              <a:t>미래채움 교육 교안</a:t>
            </a:r>
          </a:p>
        </p:txBody>
      </p:sp>
      <p:pic>
        <p:nvPicPr>
          <p:cNvPr id="16" name="Picture 3" descr="SW미래채움-경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92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경북 </a:t>
            </a:r>
            <a:r>
              <a:rPr lang="en-US" altLang="ko-KR" sz="90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미래채움 강사양성과정</a:t>
            </a:r>
            <a:endParaRPr lang="ko-KR" altLang="en-US" sz="900" dirty="0"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276045-DE71-42AF-BB84-A829CA88297A}"/>
              </a:ext>
            </a:extLst>
          </p:cNvPr>
          <p:cNvSpPr txBox="1"/>
          <p:nvPr userDrawn="1"/>
        </p:nvSpPr>
        <p:spPr>
          <a:xfrm>
            <a:off x="8958153" y="631047"/>
            <a:ext cx="11144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>
                <a:solidFill>
                  <a:srgbClr val="0070C0"/>
                </a:solidFill>
                <a:latin typeface="+mj-ea"/>
                <a:ea typeface="+mj-ea"/>
              </a:rPr>
              <a:t>▶ 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86016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7" name="텍스트 개체 틀 12">
            <a:extLst>
              <a:ext uri="{FF2B5EF4-FFF2-40B4-BE49-F238E27FC236}">
                <a16:creationId xmlns:a16="http://schemas.microsoft.com/office/drawing/2014/main" id="{AA877A6F-C0C7-4FC5-B459-E5652AB9F6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5357" y="955675"/>
            <a:ext cx="2842317" cy="52165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/>
          <a:lstStyle>
            <a:lvl1pPr marL="0" indent="0" algn="just">
              <a:lnSpc>
                <a:spcPts val="2000"/>
              </a:lnSpc>
              <a:spcBef>
                <a:spcPts val="0"/>
              </a:spcBef>
              <a:buFontTx/>
              <a:buNone/>
              <a:defRPr sz="1300">
                <a:latin typeface="+mj-ea"/>
                <a:ea typeface="+mj-ea"/>
              </a:defRPr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8754079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pic>
        <p:nvPicPr>
          <p:cNvPr id="1027" name="Picture 3" descr="SW미래채움-경북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82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경북 </a:t>
            </a:r>
            <a:r>
              <a:rPr lang="en-US" altLang="ko-KR" sz="90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미래채움 강사양성과정</a:t>
            </a:r>
            <a:endParaRPr lang="ko-KR" altLang="en-US" sz="900" dirty="0"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11678688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11831101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pic>
        <p:nvPicPr>
          <p:cNvPr id="18" name="Picture 3" descr="SW미래채움-경북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38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20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ACB4962-4E57-4728-AB72-11FEE6B0EB8F}"/>
              </a:ext>
            </a:extLst>
          </p:cNvPr>
          <p:cNvSpPr/>
          <p:nvPr userDrawn="1"/>
        </p:nvSpPr>
        <p:spPr>
          <a:xfrm>
            <a:off x="0" y="0"/>
            <a:ext cx="12192000" cy="6118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" y="0"/>
            <a:ext cx="5940608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3A5EF85-2F59-4751-8281-B894F3D1980B}"/>
              </a:ext>
            </a:extLst>
          </p:cNvPr>
          <p:cNvSpPr/>
          <p:nvPr userDrawn="1"/>
        </p:nvSpPr>
        <p:spPr>
          <a:xfrm>
            <a:off x="6172107" y="2355417"/>
            <a:ext cx="550091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(</a:t>
            </a:r>
            <a:r>
              <a:rPr lang="ko-KR" altLang="en-US" sz="1800" b="1" kern="0" dirty="0">
                <a:latin typeface="+mj-ea"/>
                <a:ea typeface="+mj-ea"/>
              </a:rPr>
              <a:t>주</a:t>
            </a:r>
            <a:r>
              <a:rPr lang="en-US" altLang="ko-KR" sz="1800" b="1" kern="0" dirty="0">
                <a:latin typeface="+mj-ea"/>
                <a:ea typeface="+mj-ea"/>
              </a:rPr>
              <a:t>)</a:t>
            </a:r>
            <a:r>
              <a:rPr lang="ko-KR" altLang="en-US" sz="1800" b="1" kern="0" dirty="0" err="1">
                <a:latin typeface="+mj-ea"/>
                <a:ea typeface="+mj-ea"/>
              </a:rPr>
              <a:t>오케이사이버</a:t>
            </a:r>
            <a:r>
              <a:rPr lang="ko-KR" altLang="en-US" sz="1800" b="1" kern="0" dirty="0">
                <a:latin typeface="+mj-ea"/>
                <a:ea typeface="+mj-ea"/>
              </a:rPr>
              <a:t> 대표이사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</a:t>
            </a:r>
            <a:r>
              <a:rPr lang="ko-KR" altLang="en-US" sz="1800" b="1" kern="0" dirty="0">
                <a:latin typeface="+mj-ea"/>
                <a:ea typeface="+mj-ea"/>
              </a:rPr>
              <a:t>한국기술원</a:t>
            </a:r>
            <a:r>
              <a:rPr lang="en-US" altLang="ko-KR" sz="1800" b="1" kern="0" dirty="0">
                <a:latin typeface="+mj-ea"/>
                <a:ea typeface="+mj-ea"/>
              </a:rPr>
              <a:t> </a:t>
            </a:r>
            <a:r>
              <a:rPr lang="ko-KR" altLang="en-US" sz="1800" b="1" kern="0" dirty="0">
                <a:latin typeface="+mj-ea"/>
                <a:ea typeface="+mj-ea"/>
              </a:rPr>
              <a:t>본부장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>
                <a:latin typeface="+mj-ea"/>
                <a:ea typeface="+mj-ea"/>
              </a:rPr>
              <a:t>대표 강사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KG </a:t>
            </a:r>
            <a:r>
              <a:rPr lang="ko-KR" altLang="en-US" sz="1800" b="1" kern="0" dirty="0" err="1">
                <a:latin typeface="+mj-ea"/>
                <a:ea typeface="+mj-ea"/>
              </a:rPr>
              <a:t>에듀원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 err="1">
                <a:latin typeface="+mj-ea"/>
                <a:ea typeface="+mj-ea"/>
              </a:rPr>
              <a:t>내일코칭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IT </a:t>
            </a:r>
            <a:r>
              <a:rPr lang="ko-KR" altLang="en-US" sz="1800" b="1" kern="0" dirty="0">
                <a:latin typeface="+mj-ea"/>
                <a:ea typeface="+mj-ea"/>
              </a:rPr>
              <a:t>직무 대표 강사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더조은내일</a:t>
            </a:r>
            <a:r>
              <a:rPr lang="ko-KR" altLang="en-US" sz="1800" kern="0" dirty="0">
                <a:latin typeface="+mj-ea"/>
                <a:ea typeface="+mj-ea"/>
              </a:rPr>
              <a:t> 인재개발연구소장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사무국장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대전지부장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포디블록</a:t>
            </a:r>
            <a:r>
              <a:rPr lang="ko-KR" altLang="en-US" sz="1800" kern="0" dirty="0">
                <a:latin typeface="+mj-ea"/>
                <a:ea typeface="+mj-ea"/>
              </a:rPr>
              <a:t> 사업본부장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빅사이언스</a:t>
            </a:r>
            <a:r>
              <a:rPr lang="ko-KR" altLang="en-US" sz="1800" kern="0" dirty="0">
                <a:latin typeface="+mj-ea"/>
                <a:ea typeface="+mj-ea"/>
              </a:rPr>
              <a:t> 대전지사장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EEE1004-6D55-4020-A477-F6A312C2EBC3}"/>
              </a:ext>
            </a:extLst>
          </p:cNvPr>
          <p:cNvGrpSpPr/>
          <p:nvPr userDrawn="1"/>
        </p:nvGrpSpPr>
        <p:grpSpPr>
          <a:xfrm>
            <a:off x="5482670" y="645446"/>
            <a:ext cx="6267221" cy="1512620"/>
            <a:chOff x="5130800" y="1117600"/>
            <a:chExt cx="6267221" cy="15126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C644E7-60C6-42A2-9C92-7C2715E66C78}"/>
                </a:ext>
              </a:extLst>
            </p:cNvPr>
            <p:cNvSpPr txBox="1"/>
            <p:nvPr/>
          </p:nvSpPr>
          <p:spPr>
            <a:xfrm>
              <a:off x="5130800" y="1117600"/>
              <a:ext cx="626645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0">
                  <a:latin typeface="Adobe 고딕 Std B" panose="020B0800000000000000" pitchFamily="34" charset="-127"/>
                  <a:ea typeface="Adobe 고딕 Std B" panose="020B0800000000000000" pitchFamily="34" charset="-127"/>
                </a:rPr>
                <a:t>BIGDATA DESIGN</a:t>
              </a:r>
              <a:endParaRPr lang="ko-KR" altLang="en-US" sz="6000">
                <a:latin typeface="Adobe 고딕 Std B" panose="020B0800000000000000" pitchFamily="34" charset="-127"/>
                <a:ea typeface="Adobe 고딕 Std B" panose="020B0800000000000000" pitchFamily="34" charset="-127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763970-DE27-497F-9649-F0A912E85777}"/>
                </a:ext>
              </a:extLst>
            </p:cNvPr>
            <p:cNvSpPr txBox="1"/>
            <p:nvPr/>
          </p:nvSpPr>
          <p:spPr>
            <a:xfrm>
              <a:off x="5168431" y="1968500"/>
              <a:ext cx="6229590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67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Heiti Std R" panose="020B0400000000000000" pitchFamily="34" charset="-128"/>
                  <a:ea typeface="Adobe Heiti Std R" panose="020B0400000000000000" pitchFamily="34" charset="-128"/>
                </a:rPr>
                <a:t>Programming – Python &amp; R</a:t>
              </a:r>
              <a:endParaRPr lang="ko-KR" altLang="en-US" sz="3670">
                <a:solidFill>
                  <a:schemeClr val="tx1">
                    <a:lumMod val="75000"/>
                    <a:lumOff val="25000"/>
                  </a:schemeClr>
                </a:solidFill>
                <a:latin typeface="Adobe Heiti Std R" panose="020B0400000000000000" pitchFamily="34" charset="-128"/>
                <a:ea typeface="Adobe 고딕 Std B" panose="020B0800000000000000" pitchFamily="34" charset="-127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8464171-977C-4C0B-B070-E167C1A4CBA4}"/>
              </a:ext>
            </a:extLst>
          </p:cNvPr>
          <p:cNvSpPr txBox="1"/>
          <p:nvPr userDrawn="1"/>
        </p:nvSpPr>
        <p:spPr>
          <a:xfrm>
            <a:off x="6335164" y="5237418"/>
            <a:ext cx="2471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/>
              <a:t>변명섭</a:t>
            </a:r>
            <a:endParaRPr lang="ko-KR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595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31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4" r:id="rId4"/>
    <p:sldLayoutId id="2147483652" r:id="rId5"/>
    <p:sldLayoutId id="214748365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난수 </a:t>
            </a:r>
            <a:r>
              <a:rPr lang="en-US" altLang="ko-KR" dirty="0"/>
              <a:t>: </a:t>
            </a:r>
            <a:r>
              <a:rPr lang="ko-KR" altLang="en-US" dirty="0"/>
              <a:t>산호바다의 열대어</a:t>
            </a:r>
          </a:p>
        </p:txBody>
      </p:sp>
    </p:spTree>
    <p:extLst>
      <p:ext uri="{BB962C8B-B14F-4D97-AF65-F5344CB8AC3E}">
        <p14:creationId xmlns:p14="http://schemas.microsoft.com/office/powerpoint/2010/main" val="177121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난수 </a:t>
            </a:r>
            <a:r>
              <a:rPr lang="en-US" altLang="ko-KR" dirty="0"/>
              <a:t>: </a:t>
            </a:r>
            <a:r>
              <a:rPr lang="ko-KR" altLang="en-US" dirty="0"/>
              <a:t>산호바다의 열대어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5442" y="1061050"/>
            <a:ext cx="11266098" cy="917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05442" y="1061049"/>
            <a:ext cx="11266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/>
              <a:t>• </a:t>
            </a:r>
            <a:r>
              <a:rPr lang="ko-KR" altLang="en-US" sz="2000" b="1" dirty="0"/>
              <a:t>학습 목표 </a:t>
            </a:r>
            <a:r>
              <a:rPr lang="en-US" altLang="ko-KR" sz="2000" b="1" dirty="0"/>
              <a:t>: </a:t>
            </a:r>
            <a:endParaRPr lang="en-US" altLang="ko-KR" sz="1600" dirty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ko-KR" altLang="en-US" sz="1200" dirty="0"/>
              <a:t>무작위 수</a:t>
            </a:r>
            <a:r>
              <a:rPr lang="en-US" altLang="ko-KR" sz="1200" dirty="0"/>
              <a:t>(</a:t>
            </a:r>
            <a:r>
              <a:rPr lang="ko-KR" altLang="en-US" sz="1200" dirty="0"/>
              <a:t>난수</a:t>
            </a:r>
            <a:r>
              <a:rPr lang="en-US" altLang="ko-KR" sz="1200" dirty="0"/>
              <a:t>)</a:t>
            </a:r>
            <a:r>
              <a:rPr lang="ko-KR" altLang="en-US" sz="1200" dirty="0"/>
              <a:t>를 사용하여 오브젝트를 움직이는 방법을 알 수 있다</a:t>
            </a:r>
            <a:r>
              <a:rPr lang="en-US" altLang="ko-KR" sz="120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ko-KR" altLang="en-US" sz="1200" dirty="0"/>
              <a:t>오브젝트를 회전하는 방법을 배우고 코딩을 완성할 수 있다</a:t>
            </a:r>
            <a:endParaRPr lang="en-US" altLang="ko-KR" sz="1200" dirty="0"/>
          </a:p>
        </p:txBody>
      </p:sp>
      <p:grpSp>
        <p:nvGrpSpPr>
          <p:cNvPr id="21" name="그룹 20"/>
          <p:cNvGrpSpPr/>
          <p:nvPr/>
        </p:nvGrpSpPr>
        <p:grpSpPr>
          <a:xfrm>
            <a:off x="19050" y="2093395"/>
            <a:ext cx="5969514" cy="725114"/>
            <a:chOff x="19050" y="2226745"/>
            <a:chExt cx="5969514" cy="725114"/>
          </a:xfrm>
        </p:grpSpPr>
        <p:grpSp>
          <p:nvGrpSpPr>
            <p:cNvPr id="20" name="그룹 19"/>
            <p:cNvGrpSpPr/>
            <p:nvPr/>
          </p:nvGrpSpPr>
          <p:grpSpPr>
            <a:xfrm>
              <a:off x="19050" y="2226745"/>
              <a:ext cx="2104846" cy="725114"/>
              <a:chOff x="19050" y="2226745"/>
              <a:chExt cx="2104846" cy="725114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9050" y="2294081"/>
                <a:ext cx="2104846" cy="657778"/>
                <a:chOff x="3575649" y="4006970"/>
                <a:chExt cx="2104846" cy="739763"/>
              </a:xfrm>
            </p:grpSpPr>
            <p:sp>
              <p:nvSpPr>
                <p:cNvPr id="6" name="이등변 삼각형 5"/>
                <p:cNvSpPr/>
                <p:nvPr/>
              </p:nvSpPr>
              <p:spPr>
                <a:xfrm rot="16200000">
                  <a:off x="3378529" y="4299448"/>
                  <a:ext cx="644405" cy="250166"/>
                </a:xfrm>
                <a:prstGeom prst="triangle">
                  <a:avLst>
                    <a:gd name="adj" fmla="val 49507"/>
                  </a:avLst>
                </a:prstGeom>
                <a:solidFill>
                  <a:schemeClr val="tx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자유형 11"/>
                <p:cNvSpPr/>
                <p:nvPr/>
              </p:nvSpPr>
              <p:spPr>
                <a:xfrm>
                  <a:off x="3575649" y="4006970"/>
                  <a:ext cx="2104846" cy="435634"/>
                </a:xfrm>
                <a:custGeom>
                  <a:avLst/>
                  <a:gdLst>
                    <a:gd name="connsiteX0" fmla="*/ 0 w 2104846"/>
                    <a:gd name="connsiteY0" fmla="*/ 0 h 435634"/>
                    <a:gd name="connsiteX1" fmla="*/ 1841740 w 2104846"/>
                    <a:gd name="connsiteY1" fmla="*/ 0 h 435634"/>
                    <a:gd name="connsiteX2" fmla="*/ 2104846 w 2104846"/>
                    <a:gd name="connsiteY2" fmla="*/ 217817 h 435634"/>
                    <a:gd name="connsiteX3" fmla="*/ 1841740 w 2104846"/>
                    <a:gd name="connsiteY3" fmla="*/ 435634 h 435634"/>
                    <a:gd name="connsiteX4" fmla="*/ 0 w 2104846"/>
                    <a:gd name="connsiteY4" fmla="*/ 435634 h 43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4846" h="435634">
                      <a:moveTo>
                        <a:pt x="0" y="0"/>
                      </a:moveTo>
                      <a:lnTo>
                        <a:pt x="1841740" y="0"/>
                      </a:lnTo>
                      <a:cubicBezTo>
                        <a:pt x="1987049" y="0"/>
                        <a:pt x="2104846" y="97520"/>
                        <a:pt x="2104846" y="217817"/>
                      </a:cubicBezTo>
                      <a:cubicBezTo>
                        <a:pt x="2104846" y="338114"/>
                        <a:pt x="1987049" y="435634"/>
                        <a:pt x="1841740" y="435634"/>
                      </a:cubicBezTo>
                      <a:lnTo>
                        <a:pt x="0" y="435634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" name="타원 13"/>
              <p:cNvSpPr/>
              <p:nvPr/>
            </p:nvSpPr>
            <p:spPr>
              <a:xfrm>
                <a:off x="382635" y="2226745"/>
                <a:ext cx="474452" cy="474452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100048" y="2322655"/>
                <a:ext cx="7821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dirty="0">
                    <a:solidFill>
                      <a:schemeClr val="bg1"/>
                    </a:solidFill>
                  </a:rPr>
                  <a:t>미 션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213233" y="2294081"/>
              <a:ext cx="37753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/>
                <a:t>문제 해결 과제 </a:t>
              </a:r>
              <a:r>
                <a:rPr lang="en-US" altLang="ko-KR" sz="2000" dirty="0"/>
                <a:t>| </a:t>
              </a:r>
              <a:r>
                <a:rPr lang="ko-KR" altLang="en-US" sz="2000" dirty="0"/>
                <a:t>순차</a:t>
              </a:r>
              <a:r>
                <a:rPr lang="en-US" altLang="ko-KR" sz="2000" dirty="0"/>
                <a:t>, </a:t>
              </a:r>
              <a:r>
                <a:rPr lang="ko-KR" altLang="en-US" sz="2000" dirty="0"/>
                <a:t>반복</a:t>
              </a: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405441" y="2686050"/>
            <a:ext cx="5452433" cy="29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필요한 오브젝트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6132121" y="2686050"/>
            <a:ext cx="5539419" cy="29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주요 명령 블록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405441" y="3057525"/>
            <a:ext cx="5452433" cy="187642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6132122" y="3057524"/>
            <a:ext cx="5539418" cy="187642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3" name="그림 52">
            <a:extLst>
              <a:ext uri="{FF2B5EF4-FFF2-40B4-BE49-F238E27FC236}">
                <a16:creationId xmlns:a16="http://schemas.microsoft.com/office/drawing/2014/main" id="{3E9A6637-B556-4078-A03E-4B066C89B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805" y="3351757"/>
            <a:ext cx="400334" cy="405920"/>
          </a:xfrm>
          <a:prstGeom prst="rect">
            <a:avLst/>
          </a:prstGeom>
        </p:spPr>
      </p:pic>
      <p:pic>
        <p:nvPicPr>
          <p:cNvPr id="1026" name="Picture 2" descr="노하우 &amp; 팁 : 엔트리">
            <a:extLst>
              <a:ext uri="{FF2B5EF4-FFF2-40B4-BE49-F238E27FC236}">
                <a16:creationId xmlns:a16="http://schemas.microsoft.com/office/drawing/2014/main" id="{3CBA677D-1700-4B3E-95A9-067DD6D87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48" y="2096011"/>
            <a:ext cx="446621" cy="4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F69A3507-F3DD-9255-354E-81FFD633203A}"/>
              </a:ext>
            </a:extLst>
          </p:cNvPr>
          <p:cNvSpPr/>
          <p:nvPr/>
        </p:nvSpPr>
        <p:spPr>
          <a:xfrm>
            <a:off x="9898068" y="5153575"/>
            <a:ext cx="1773471" cy="1173630"/>
          </a:xfrm>
          <a:custGeom>
            <a:avLst/>
            <a:gdLst>
              <a:gd name="connsiteX0" fmla="*/ 131863 w 962952"/>
              <a:gd name="connsiteY0" fmla="*/ 0 h 1007491"/>
              <a:gd name="connsiteX1" fmla="*/ 831089 w 962952"/>
              <a:gd name="connsiteY1" fmla="*/ 0 h 1007491"/>
              <a:gd name="connsiteX2" fmla="*/ 962952 w 962952"/>
              <a:gd name="connsiteY2" fmla="*/ 131863 h 1007491"/>
              <a:gd name="connsiteX3" fmla="*/ 962952 w 962952"/>
              <a:gd name="connsiteY3" fmla="*/ 216329 h 1007491"/>
              <a:gd name="connsiteX4" fmla="*/ 962952 w 962952"/>
              <a:gd name="connsiteY4" fmla="*/ 791162 h 1007491"/>
              <a:gd name="connsiteX5" fmla="*/ 962952 w 962952"/>
              <a:gd name="connsiteY5" fmla="*/ 875628 h 1007491"/>
              <a:gd name="connsiteX6" fmla="*/ 831089 w 962952"/>
              <a:gd name="connsiteY6" fmla="*/ 1007491 h 1007491"/>
              <a:gd name="connsiteX7" fmla="*/ 131863 w 962952"/>
              <a:gd name="connsiteY7" fmla="*/ 1007491 h 1007491"/>
              <a:gd name="connsiteX8" fmla="*/ 0 w 962952"/>
              <a:gd name="connsiteY8" fmla="*/ 875628 h 1007491"/>
              <a:gd name="connsiteX9" fmla="*/ 0 w 962952"/>
              <a:gd name="connsiteY9" fmla="*/ 791162 h 1007491"/>
              <a:gd name="connsiteX10" fmla="*/ 0 w 962952"/>
              <a:gd name="connsiteY10" fmla="*/ 216329 h 1007491"/>
              <a:gd name="connsiteX11" fmla="*/ 0 w 962952"/>
              <a:gd name="connsiteY11" fmla="*/ 131863 h 100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62952" h="1007491">
                <a:moveTo>
                  <a:pt x="131863" y="0"/>
                </a:moveTo>
                <a:lnTo>
                  <a:pt x="831089" y="0"/>
                </a:lnTo>
                <a:lnTo>
                  <a:pt x="962952" y="131863"/>
                </a:lnTo>
                <a:lnTo>
                  <a:pt x="962952" y="216329"/>
                </a:lnTo>
                <a:lnTo>
                  <a:pt x="962952" y="791162"/>
                </a:lnTo>
                <a:lnTo>
                  <a:pt x="962952" y="875628"/>
                </a:lnTo>
                <a:lnTo>
                  <a:pt x="831089" y="1007491"/>
                </a:lnTo>
                <a:lnTo>
                  <a:pt x="131863" y="1007491"/>
                </a:lnTo>
                <a:lnTo>
                  <a:pt x="0" y="875628"/>
                </a:lnTo>
                <a:lnTo>
                  <a:pt x="0" y="791162"/>
                </a:lnTo>
                <a:lnTo>
                  <a:pt x="0" y="216329"/>
                </a:lnTo>
                <a:lnTo>
                  <a:pt x="0" y="131863"/>
                </a:lnTo>
                <a:close/>
              </a:path>
            </a:pathLst>
          </a:custGeom>
          <a:solidFill>
            <a:srgbClr val="FF43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/>
              <a:t>끝</a:t>
            </a:r>
          </a:p>
        </p:txBody>
      </p:sp>
      <p:sp>
        <p:nvSpPr>
          <p:cNvPr id="40" name="자유형: 도형 39">
            <a:extLst>
              <a:ext uri="{FF2B5EF4-FFF2-40B4-BE49-F238E27FC236}">
                <a16:creationId xmlns:a16="http://schemas.microsoft.com/office/drawing/2014/main" id="{62122C1B-02EB-CF07-F845-6D7165794127}"/>
              </a:ext>
            </a:extLst>
          </p:cNvPr>
          <p:cNvSpPr/>
          <p:nvPr/>
        </p:nvSpPr>
        <p:spPr>
          <a:xfrm>
            <a:off x="8108571" y="5143909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FF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 물고기를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     </a:t>
            </a:r>
            <a:r>
              <a:rPr lang="ko-KR" altLang="en-US" dirty="0">
                <a:solidFill>
                  <a:schemeClr val="bg1"/>
                </a:solidFill>
              </a:rPr>
              <a:t>복제하여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      </a:t>
            </a:r>
            <a:r>
              <a:rPr lang="ko-KR" altLang="en-US" dirty="0" err="1">
                <a:solidFill>
                  <a:schemeClr val="bg1"/>
                </a:solidFill>
              </a:rPr>
              <a:t>떼지어</a:t>
            </a:r>
            <a:r>
              <a:rPr lang="ko-KR" altLang="en-US" dirty="0">
                <a:solidFill>
                  <a:schemeClr val="bg1"/>
                </a:solidFill>
              </a:rPr>
              <a:t> 가기</a:t>
            </a:r>
            <a:endParaRPr lang="ko-KR" altLang="en-US" dirty="0"/>
          </a:p>
        </p:txBody>
      </p:sp>
      <p:sp>
        <p:nvSpPr>
          <p:cNvPr id="41" name="자유형: 도형 40">
            <a:extLst>
              <a:ext uri="{FF2B5EF4-FFF2-40B4-BE49-F238E27FC236}">
                <a16:creationId xmlns:a16="http://schemas.microsoft.com/office/drawing/2014/main" id="{FB3000FB-5279-3916-FA7E-18E5A34C6145}"/>
              </a:ext>
            </a:extLst>
          </p:cNvPr>
          <p:cNvSpPr/>
          <p:nvPr/>
        </p:nvSpPr>
        <p:spPr>
          <a:xfrm>
            <a:off x="6335073" y="5133975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725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열대어를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  무작위로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  움직이기         </a:t>
            </a:r>
            <a:endParaRPr lang="ko-KR" altLang="en-US" dirty="0"/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B339C929-4076-9E45-ACB9-89C797D21DCE}"/>
              </a:ext>
            </a:extLst>
          </p:cNvPr>
          <p:cNvSpPr/>
          <p:nvPr/>
        </p:nvSpPr>
        <p:spPr>
          <a:xfrm>
            <a:off x="4561573" y="5140985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2F96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  배경음악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      </a:t>
            </a:r>
            <a:r>
              <a:rPr lang="ko-KR" altLang="en-US" dirty="0">
                <a:solidFill>
                  <a:schemeClr val="bg1"/>
                </a:solidFill>
              </a:rPr>
              <a:t>재생하기</a:t>
            </a:r>
          </a:p>
        </p:txBody>
      </p:sp>
      <p:sp>
        <p:nvSpPr>
          <p:cNvPr id="43" name="자유형: 도형 42">
            <a:extLst>
              <a:ext uri="{FF2B5EF4-FFF2-40B4-BE49-F238E27FC236}">
                <a16:creationId xmlns:a16="http://schemas.microsoft.com/office/drawing/2014/main" id="{92016227-9DAC-1D96-4C9E-446C7C6900A0}"/>
              </a:ext>
            </a:extLst>
          </p:cNvPr>
          <p:cNvSpPr/>
          <p:nvPr/>
        </p:nvSpPr>
        <p:spPr>
          <a:xfrm>
            <a:off x="2791326" y="5137391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00D3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/>
              <a:t>           시작</a:t>
            </a:r>
          </a:p>
        </p:txBody>
      </p:sp>
      <p:sp>
        <p:nvSpPr>
          <p:cNvPr id="7" name="사각형: 둥근 대각선 방향 모서리 6">
            <a:extLst>
              <a:ext uri="{FF2B5EF4-FFF2-40B4-BE49-F238E27FC236}">
                <a16:creationId xmlns:a16="http://schemas.microsoft.com/office/drawing/2014/main" id="{972ED24C-F740-5E18-D5F6-ED74A93CF77D}"/>
              </a:ext>
            </a:extLst>
          </p:cNvPr>
          <p:cNvSpPr/>
          <p:nvPr/>
        </p:nvSpPr>
        <p:spPr>
          <a:xfrm>
            <a:off x="468673" y="5140985"/>
            <a:ext cx="2128030" cy="119323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실행화면</a:t>
            </a:r>
            <a:endParaRPr lang="en-US" altLang="ko-KR" sz="2000" b="1" dirty="0"/>
          </a:p>
          <a:p>
            <a:pPr algn="ctr"/>
            <a:r>
              <a:rPr lang="ko-KR" altLang="en-US" sz="2000" b="1" dirty="0"/>
              <a:t>미리보기</a:t>
            </a: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22A8089D-E16D-A5C4-5174-04BD7040B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1147" y="3296919"/>
            <a:ext cx="1314229" cy="385323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96449B6B-EB17-9976-989F-4441AC1C66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426" y="4339514"/>
            <a:ext cx="408233" cy="378544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2CEAEF93-DB67-0C8F-C82F-E7F6973FB7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2974" y="4386163"/>
            <a:ext cx="2895105" cy="450950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DFFE6705-36F1-4422-C13B-894612EAFB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2850" y="3653886"/>
            <a:ext cx="2442707" cy="729339"/>
          </a:xfrm>
          <a:prstGeom prst="rect">
            <a:avLst/>
          </a:prstGeom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id="{01A4EFBE-E50E-C577-205E-11D28B41B8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99" y="3876068"/>
            <a:ext cx="455626" cy="405921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7838789D-5D22-455E-52EB-FBDC932B31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65913" y="3313857"/>
            <a:ext cx="1763570" cy="1544039"/>
          </a:xfrm>
          <a:prstGeom prst="rect">
            <a:avLst/>
          </a:prstGeom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id="{00E7F07E-844F-F7A4-EB24-EF878F5ACF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4458" y="3183793"/>
            <a:ext cx="2909285" cy="159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84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>
            <a:extLst>
              <a:ext uri="{FF2B5EF4-FFF2-40B4-BE49-F238E27FC236}">
                <a16:creationId xmlns:a16="http://schemas.microsoft.com/office/drawing/2014/main" id="{E1262916-7F10-3C2F-9AC9-0943CDE13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759" y="2635245"/>
            <a:ext cx="2461428" cy="1129836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17ABD2DF-8FE3-CDA9-8207-41DC88A4E1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81" y="2604534"/>
            <a:ext cx="2390649" cy="2546682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난수 </a:t>
            </a:r>
            <a:r>
              <a:rPr lang="en-US" altLang="ko-KR" dirty="0"/>
              <a:t>: </a:t>
            </a:r>
            <a:r>
              <a:rPr lang="ko-KR" altLang="en-US" dirty="0"/>
              <a:t>산호바다의 열대어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1129" y="1057619"/>
            <a:ext cx="11266098" cy="917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4AEB6A8-4337-4E94-BD02-1BCDA79422CB}"/>
              </a:ext>
            </a:extLst>
          </p:cNvPr>
          <p:cNvSpPr/>
          <p:nvPr/>
        </p:nvSpPr>
        <p:spPr>
          <a:xfrm>
            <a:off x="433236" y="2148525"/>
            <a:ext cx="5452433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열대어</a:t>
            </a:r>
            <a:r>
              <a:rPr lang="en-US" altLang="ko-KR" sz="1500" b="1" dirty="0">
                <a:solidFill>
                  <a:schemeClr val="tx1"/>
                </a:solidFill>
              </a:rPr>
              <a:t> </a:t>
            </a:r>
            <a:endParaRPr lang="ko-KR" altLang="en-US" sz="1500" b="1" dirty="0">
              <a:solidFill>
                <a:schemeClr val="tx1"/>
              </a:solidFill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7398A72-2C20-479C-B71F-0AC08AE6EDED}"/>
              </a:ext>
            </a:extLst>
          </p:cNvPr>
          <p:cNvSpPr/>
          <p:nvPr/>
        </p:nvSpPr>
        <p:spPr>
          <a:xfrm>
            <a:off x="6159916" y="2148525"/>
            <a:ext cx="5539419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물고기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12FAD39-8D99-4D64-8D34-B18D88A7E756}"/>
              </a:ext>
            </a:extLst>
          </p:cNvPr>
          <p:cNvSpPr/>
          <p:nvPr/>
        </p:nvSpPr>
        <p:spPr>
          <a:xfrm>
            <a:off x="433236" y="2520001"/>
            <a:ext cx="5452433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A82318E-BF3B-4066-91D0-1B36013B16DC}"/>
              </a:ext>
            </a:extLst>
          </p:cNvPr>
          <p:cNvSpPr/>
          <p:nvPr/>
        </p:nvSpPr>
        <p:spPr>
          <a:xfrm>
            <a:off x="6159917" y="2520000"/>
            <a:ext cx="5539418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C0DBED59-D21D-485F-8C0D-D481810CB664}"/>
              </a:ext>
            </a:extLst>
          </p:cNvPr>
          <p:cNvGrpSpPr/>
          <p:nvPr/>
        </p:nvGrpSpPr>
        <p:grpSpPr>
          <a:xfrm>
            <a:off x="524773" y="1158287"/>
            <a:ext cx="2757718" cy="716159"/>
            <a:chOff x="2380309" y="4059661"/>
            <a:chExt cx="2757718" cy="716159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293C8F07-2632-413E-AC6A-BD8342BC3940}"/>
                </a:ext>
              </a:extLst>
            </p:cNvPr>
            <p:cNvSpPr/>
            <p:nvPr/>
          </p:nvSpPr>
          <p:spPr>
            <a:xfrm>
              <a:off x="2807511" y="4159856"/>
              <a:ext cx="2330516" cy="525585"/>
            </a:xfrm>
            <a:custGeom>
              <a:avLst/>
              <a:gdLst>
                <a:gd name="connsiteX0" fmla="*/ 0 w 2330516"/>
                <a:gd name="connsiteY0" fmla="*/ 0 h 525585"/>
                <a:gd name="connsiteX1" fmla="*/ 559324 w 2330516"/>
                <a:gd name="connsiteY1" fmla="*/ 0 h 525585"/>
                <a:gd name="connsiteX2" fmla="*/ 1141953 w 2330516"/>
                <a:gd name="connsiteY2" fmla="*/ 0 h 525585"/>
                <a:gd name="connsiteX3" fmla="*/ 1724582 w 2330516"/>
                <a:gd name="connsiteY3" fmla="*/ 0 h 525585"/>
                <a:gd name="connsiteX4" fmla="*/ 2330516 w 2330516"/>
                <a:gd name="connsiteY4" fmla="*/ 0 h 525585"/>
                <a:gd name="connsiteX5" fmla="*/ 2330516 w 2330516"/>
                <a:gd name="connsiteY5" fmla="*/ 525585 h 525585"/>
                <a:gd name="connsiteX6" fmla="*/ 1747887 w 2330516"/>
                <a:gd name="connsiteY6" fmla="*/ 525585 h 525585"/>
                <a:gd name="connsiteX7" fmla="*/ 1211868 w 2330516"/>
                <a:gd name="connsiteY7" fmla="*/ 525585 h 525585"/>
                <a:gd name="connsiteX8" fmla="*/ 675850 w 2330516"/>
                <a:gd name="connsiteY8" fmla="*/ 525585 h 525585"/>
                <a:gd name="connsiteX9" fmla="*/ 0 w 2330516"/>
                <a:gd name="connsiteY9" fmla="*/ 525585 h 525585"/>
                <a:gd name="connsiteX10" fmla="*/ 0 w 2330516"/>
                <a:gd name="connsiteY10" fmla="*/ 0 h 52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30516" h="525585" fill="none" extrusionOk="0">
                  <a:moveTo>
                    <a:pt x="0" y="0"/>
                  </a:moveTo>
                  <a:cubicBezTo>
                    <a:pt x="175321" y="-52147"/>
                    <a:pt x="284535" y="23625"/>
                    <a:pt x="559324" y="0"/>
                  </a:cubicBezTo>
                  <a:cubicBezTo>
                    <a:pt x="834113" y="-23625"/>
                    <a:pt x="1014193" y="31660"/>
                    <a:pt x="1141953" y="0"/>
                  </a:cubicBezTo>
                  <a:cubicBezTo>
                    <a:pt x="1269713" y="-31660"/>
                    <a:pt x="1439954" y="35251"/>
                    <a:pt x="1724582" y="0"/>
                  </a:cubicBezTo>
                  <a:cubicBezTo>
                    <a:pt x="2009210" y="-35251"/>
                    <a:pt x="2114261" y="6658"/>
                    <a:pt x="2330516" y="0"/>
                  </a:cubicBezTo>
                  <a:cubicBezTo>
                    <a:pt x="2349196" y="235017"/>
                    <a:pt x="2272601" y="343994"/>
                    <a:pt x="2330516" y="525585"/>
                  </a:cubicBezTo>
                  <a:cubicBezTo>
                    <a:pt x="2143430" y="540235"/>
                    <a:pt x="1975190" y="459281"/>
                    <a:pt x="1747887" y="525585"/>
                  </a:cubicBezTo>
                  <a:cubicBezTo>
                    <a:pt x="1520584" y="591889"/>
                    <a:pt x="1468389" y="520007"/>
                    <a:pt x="1211868" y="525585"/>
                  </a:cubicBezTo>
                  <a:cubicBezTo>
                    <a:pt x="955347" y="531163"/>
                    <a:pt x="918339" y="521872"/>
                    <a:pt x="675850" y="525585"/>
                  </a:cubicBezTo>
                  <a:cubicBezTo>
                    <a:pt x="433361" y="529298"/>
                    <a:pt x="149150" y="466921"/>
                    <a:pt x="0" y="525585"/>
                  </a:cubicBezTo>
                  <a:cubicBezTo>
                    <a:pt x="-11724" y="326024"/>
                    <a:pt x="56371" y="240497"/>
                    <a:pt x="0" y="0"/>
                  </a:cubicBezTo>
                  <a:close/>
                </a:path>
                <a:path w="2330516" h="525585" stroke="0" extrusionOk="0">
                  <a:moveTo>
                    <a:pt x="0" y="0"/>
                  </a:moveTo>
                  <a:cubicBezTo>
                    <a:pt x="113095" y="-28215"/>
                    <a:pt x="379833" y="39048"/>
                    <a:pt x="559324" y="0"/>
                  </a:cubicBezTo>
                  <a:cubicBezTo>
                    <a:pt x="738815" y="-39048"/>
                    <a:pt x="944969" y="28274"/>
                    <a:pt x="1072037" y="0"/>
                  </a:cubicBezTo>
                  <a:cubicBezTo>
                    <a:pt x="1199105" y="-28274"/>
                    <a:pt x="1530573" y="9264"/>
                    <a:pt x="1701277" y="0"/>
                  </a:cubicBezTo>
                  <a:cubicBezTo>
                    <a:pt x="1871981" y="-9264"/>
                    <a:pt x="2082514" y="43089"/>
                    <a:pt x="2330516" y="0"/>
                  </a:cubicBezTo>
                  <a:cubicBezTo>
                    <a:pt x="2386397" y="211947"/>
                    <a:pt x="2297507" y="400879"/>
                    <a:pt x="2330516" y="525585"/>
                  </a:cubicBezTo>
                  <a:cubicBezTo>
                    <a:pt x="2199294" y="558118"/>
                    <a:pt x="2026839" y="510648"/>
                    <a:pt x="1794497" y="525585"/>
                  </a:cubicBezTo>
                  <a:cubicBezTo>
                    <a:pt x="1562155" y="540522"/>
                    <a:pt x="1394535" y="495734"/>
                    <a:pt x="1258479" y="525585"/>
                  </a:cubicBezTo>
                  <a:cubicBezTo>
                    <a:pt x="1122423" y="555436"/>
                    <a:pt x="864699" y="521185"/>
                    <a:pt x="629239" y="525585"/>
                  </a:cubicBezTo>
                  <a:cubicBezTo>
                    <a:pt x="393779" y="529985"/>
                    <a:pt x="144606" y="523735"/>
                    <a:pt x="0" y="525585"/>
                  </a:cubicBezTo>
                  <a:cubicBezTo>
                    <a:pt x="-9806" y="319336"/>
                    <a:pt x="22577" y="141093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41275" cap="rnd"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>
              <a:outerShdw blurRad="50800" dist="38100" dir="5400000" algn="t" rotWithShape="0">
                <a:schemeClr val="accent1">
                  <a:alpha val="0"/>
                </a:scheme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600" b="1" dirty="0">
                  <a:solidFill>
                    <a:srgbClr val="FFFF00"/>
                  </a:solidFill>
                </a:rPr>
                <a:t>Tips</a:t>
              </a:r>
              <a:endParaRPr lang="ko-KR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3BDE4877-8269-4533-9A6B-CB586CCAC4EA}"/>
                </a:ext>
              </a:extLst>
            </p:cNvPr>
            <p:cNvSpPr/>
            <p:nvPr/>
          </p:nvSpPr>
          <p:spPr>
            <a:xfrm>
              <a:off x="2380309" y="4059661"/>
              <a:ext cx="831592" cy="716159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8" name="Picture 2" descr="노하우 &amp; 팁 : 엔트리">
              <a:extLst>
                <a:ext uri="{FF2B5EF4-FFF2-40B4-BE49-F238E27FC236}">
                  <a16:creationId xmlns:a16="http://schemas.microsoft.com/office/drawing/2014/main" id="{65214332-CD8C-47B5-8E0A-6D3D6E804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758" y="4094688"/>
              <a:ext cx="726694" cy="65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F1B889A4-F1EC-D259-E0EE-729213B7C9CC}"/>
              </a:ext>
            </a:extLst>
          </p:cNvPr>
          <p:cNvCxnSpPr>
            <a:cxnSpLocks/>
          </p:cNvCxnSpPr>
          <p:nvPr/>
        </p:nvCxnSpPr>
        <p:spPr>
          <a:xfrm flipH="1">
            <a:off x="3002575" y="2777253"/>
            <a:ext cx="438894" cy="256892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475E069-7B39-8CF1-5A11-5ACDB4CEBAF1}"/>
              </a:ext>
            </a:extLst>
          </p:cNvPr>
          <p:cNvSpPr/>
          <p:nvPr/>
        </p:nvSpPr>
        <p:spPr>
          <a:xfrm>
            <a:off x="674984" y="2918335"/>
            <a:ext cx="2238245" cy="510665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5BB6FD2-A12A-6BFB-8D0B-F50094A157FF}"/>
              </a:ext>
            </a:extLst>
          </p:cNvPr>
          <p:cNvSpPr txBox="1"/>
          <p:nvPr/>
        </p:nvSpPr>
        <p:spPr>
          <a:xfrm>
            <a:off x="3375664" y="2655171"/>
            <a:ext cx="2124299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이동방향을 무작위 수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블록을 사용하여 지정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하기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D38A19D-133D-9FF4-3C83-66425BCFB9D3}"/>
              </a:ext>
            </a:extLst>
          </p:cNvPr>
          <p:cNvSpPr txBox="1"/>
          <p:nvPr/>
        </p:nvSpPr>
        <p:spPr>
          <a:xfrm>
            <a:off x="9521612" y="4741758"/>
            <a:ext cx="2124299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이동방향을 무작위 수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블록을 사용하여 지정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하기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9F6D5CA0-42D8-D8FC-9541-7EB7AB2C2398}"/>
              </a:ext>
            </a:extLst>
          </p:cNvPr>
          <p:cNvCxnSpPr>
            <a:cxnSpLocks/>
          </p:cNvCxnSpPr>
          <p:nvPr/>
        </p:nvCxnSpPr>
        <p:spPr>
          <a:xfrm flipH="1" flipV="1">
            <a:off x="8720187" y="3621304"/>
            <a:ext cx="878118" cy="1403850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C86388-2ADA-5109-EBC9-8BEB7CAFF03C}"/>
              </a:ext>
            </a:extLst>
          </p:cNvPr>
          <p:cNvSpPr/>
          <p:nvPr/>
        </p:nvSpPr>
        <p:spPr>
          <a:xfrm>
            <a:off x="6258758" y="3027874"/>
            <a:ext cx="3017106" cy="428627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B51040F-199D-3E92-F33E-0E243509D2C9}"/>
              </a:ext>
            </a:extLst>
          </p:cNvPr>
          <p:cNvSpPr/>
          <p:nvPr/>
        </p:nvSpPr>
        <p:spPr>
          <a:xfrm>
            <a:off x="674985" y="3944884"/>
            <a:ext cx="2238245" cy="1080270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1F3D4B-AC3B-E6D6-7DA8-E3AD0B959232}"/>
              </a:ext>
            </a:extLst>
          </p:cNvPr>
          <p:cNvSpPr txBox="1"/>
          <p:nvPr/>
        </p:nvSpPr>
        <p:spPr>
          <a:xfrm>
            <a:off x="3375663" y="3765080"/>
            <a:ext cx="1919115" cy="107721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모양 바꾸기 블록을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사용하여</a:t>
            </a:r>
            <a:r>
              <a:rPr lang="en-US" altLang="ko-KR" sz="1600" dirty="0">
                <a:solidFill>
                  <a:schemeClr val="bg1"/>
                </a:solidFill>
              </a:rPr>
              <a:t> </a:t>
            </a:r>
            <a:r>
              <a:rPr lang="ko-KR" altLang="en-US" sz="1600" dirty="0">
                <a:solidFill>
                  <a:schemeClr val="bg1"/>
                </a:solidFill>
              </a:rPr>
              <a:t>물고기의 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 err="1">
                <a:solidFill>
                  <a:schemeClr val="bg1"/>
                </a:solidFill>
              </a:rPr>
              <a:t>움직이는모습과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입모양을 표현하기</a:t>
            </a: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703305BA-1FA6-9679-F174-C77977A583FB}"/>
              </a:ext>
            </a:extLst>
          </p:cNvPr>
          <p:cNvCxnSpPr>
            <a:cxnSpLocks/>
          </p:cNvCxnSpPr>
          <p:nvPr/>
        </p:nvCxnSpPr>
        <p:spPr>
          <a:xfrm flipH="1">
            <a:off x="2989956" y="4052132"/>
            <a:ext cx="438894" cy="256892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701653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난수 </a:t>
            </a:r>
            <a:r>
              <a:rPr lang="en-US" altLang="ko-KR" dirty="0"/>
              <a:t>: </a:t>
            </a:r>
            <a:r>
              <a:rPr lang="ko-KR" altLang="en-US" dirty="0"/>
              <a:t>산호바다의 열대어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87C2FB2-396A-477C-B515-934F4D6A3B28}"/>
              </a:ext>
            </a:extLst>
          </p:cNvPr>
          <p:cNvSpPr txBox="1"/>
          <p:nvPr/>
        </p:nvSpPr>
        <p:spPr>
          <a:xfrm>
            <a:off x="528308" y="1091792"/>
            <a:ext cx="2651444" cy="752129"/>
          </a:xfrm>
          <a:prstGeom prst="rect">
            <a:avLst/>
          </a:prstGeom>
          <a:ln w="57150">
            <a:solidFill>
              <a:srgbClr val="4472C4"/>
            </a:solidFill>
            <a:prstDash val="solid"/>
          </a:ln>
        </p:spPr>
        <p:txBody>
          <a:bodyPr vert="horz" wrap="square" lIns="0" tIns="13335" rIns="0" bIns="0" rtlCol="0">
            <a:spAutoFit/>
          </a:bodyPr>
          <a:lstStyle/>
          <a:p>
            <a:pPr marL="12066" algn="ctr">
              <a:lnSpc>
                <a:spcPct val="100000"/>
              </a:lnSpc>
              <a:spcBef>
                <a:spcPts val="105"/>
              </a:spcBef>
              <a:tabLst>
                <a:tab pos="498475" algn="l"/>
                <a:tab pos="499109" algn="l"/>
              </a:tabLst>
            </a:pPr>
            <a:r>
              <a:rPr lang="ko-KR" altLang="en-US" sz="4800" b="1" dirty="0">
                <a:solidFill>
                  <a:srgbClr val="4472C4"/>
                </a:solidFill>
              </a:rPr>
              <a:t>순서도</a:t>
            </a:r>
            <a:endParaRPr lang="en-US" altLang="ko-KR" sz="4800" b="1" dirty="0">
              <a:solidFill>
                <a:srgbClr val="4472C4"/>
              </a:solidFill>
            </a:endParaRPr>
          </a:p>
        </p:txBody>
      </p:sp>
      <p:sp>
        <p:nvSpPr>
          <p:cNvPr id="5" name="모서리가 둥근 직사각형 2">
            <a:extLst>
              <a:ext uri="{FF2B5EF4-FFF2-40B4-BE49-F238E27FC236}">
                <a16:creationId xmlns:a16="http://schemas.microsoft.com/office/drawing/2014/main" id="{5C32DA70-83A0-F1B2-1ABD-4FA804003875}"/>
              </a:ext>
            </a:extLst>
          </p:cNvPr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2DBF950E-C27F-268A-F0AB-520BB9E3E3C6}"/>
              </a:ext>
            </a:extLst>
          </p:cNvPr>
          <p:cNvSpPr/>
          <p:nvPr/>
        </p:nvSpPr>
        <p:spPr>
          <a:xfrm>
            <a:off x="5745676" y="1052018"/>
            <a:ext cx="1243584" cy="6858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</a:rPr>
              <a:t>START</a:t>
            </a:r>
            <a:endParaRPr lang="ko-KR" altLang="en-US" b="1" dirty="0">
              <a:solidFill>
                <a:schemeClr val="accent1"/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6EC381B-3994-ACF6-99E4-7ED5463A67B7}"/>
              </a:ext>
            </a:extLst>
          </p:cNvPr>
          <p:cNvSpPr/>
          <p:nvPr/>
        </p:nvSpPr>
        <p:spPr>
          <a:xfrm>
            <a:off x="3514540" y="2045123"/>
            <a:ext cx="2231136" cy="88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이동 방향으로</a:t>
            </a:r>
            <a:endParaRPr lang="en-US" altLang="ko-KR" dirty="0"/>
          </a:p>
          <a:p>
            <a:pPr algn="ctr"/>
            <a:r>
              <a:rPr lang="ko-KR" altLang="en-US" dirty="0"/>
              <a:t>무작위 수만큼 움직이기</a:t>
            </a:r>
          </a:p>
        </p:txBody>
      </p:sp>
      <p:cxnSp>
        <p:nvCxnSpPr>
          <p:cNvPr id="14" name="연결선: 꺾임 13">
            <a:extLst>
              <a:ext uri="{FF2B5EF4-FFF2-40B4-BE49-F238E27FC236}">
                <a16:creationId xmlns:a16="http://schemas.microsoft.com/office/drawing/2014/main" id="{8D7CDCA3-9E34-0C07-F9AC-F5007D91BF35}"/>
              </a:ext>
            </a:extLst>
          </p:cNvPr>
          <p:cNvCxnSpPr>
            <a:cxnSpLocks/>
            <a:stCxn id="3" idx="2"/>
            <a:endCxn id="6" idx="0"/>
          </p:cNvCxnSpPr>
          <p:nvPr/>
        </p:nvCxnSpPr>
        <p:spPr>
          <a:xfrm rot="10800000" flipV="1">
            <a:off x="4630108" y="1394917"/>
            <a:ext cx="1115568" cy="650205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10331DDE-E0E9-6470-DCF0-8772E0C2A7B9}"/>
              </a:ext>
            </a:extLst>
          </p:cNvPr>
          <p:cNvCxnSpPr>
            <a:cxnSpLocks/>
            <a:endCxn id="38" idx="3"/>
          </p:cNvCxnSpPr>
          <p:nvPr/>
        </p:nvCxnSpPr>
        <p:spPr>
          <a:xfrm rot="5400000" flipH="1" flipV="1">
            <a:off x="7800383" y="3639824"/>
            <a:ext cx="2433360" cy="148462"/>
          </a:xfrm>
          <a:prstGeom prst="bentConnector4">
            <a:avLst>
              <a:gd name="adj1" fmla="val 2614"/>
              <a:gd name="adj2" fmla="val 1060828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CB85260B-C754-6178-D5E3-5306A7EDB081}"/>
              </a:ext>
            </a:extLst>
          </p:cNvPr>
          <p:cNvCxnSpPr>
            <a:cxnSpLocks/>
            <a:stCxn id="3" idx="6"/>
            <a:endCxn id="38" idx="0"/>
          </p:cNvCxnSpPr>
          <p:nvPr/>
        </p:nvCxnSpPr>
        <p:spPr>
          <a:xfrm>
            <a:off x="6989260" y="1394918"/>
            <a:ext cx="986466" cy="661667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448C05A4-60D1-E488-E786-DC3F421B56DE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4630108" y="2926702"/>
            <a:ext cx="0" cy="3073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8A437D4-96D0-8BF9-6C48-1F4CF6DDE035}"/>
              </a:ext>
            </a:extLst>
          </p:cNvPr>
          <p:cNvSpPr/>
          <p:nvPr/>
        </p:nvSpPr>
        <p:spPr>
          <a:xfrm>
            <a:off x="6860158" y="2056585"/>
            <a:ext cx="2231136" cy="88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첫번째 모양으로</a:t>
            </a:r>
            <a:endParaRPr lang="en-US" altLang="ko-KR" dirty="0"/>
          </a:p>
          <a:p>
            <a:pPr algn="ctr"/>
            <a:r>
              <a:rPr lang="ko-KR" altLang="en-US" dirty="0"/>
              <a:t>바꾸기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F30EF368-4463-11B4-D427-5C132038B0D5}"/>
              </a:ext>
            </a:extLst>
          </p:cNvPr>
          <p:cNvSpPr/>
          <p:nvPr/>
        </p:nvSpPr>
        <p:spPr>
          <a:xfrm>
            <a:off x="6860158" y="3265738"/>
            <a:ext cx="2231136" cy="88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일정시간 기다리기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BC3FC2A-6D29-9C8C-8051-398169F12DFA}"/>
              </a:ext>
            </a:extLst>
          </p:cNvPr>
          <p:cNvSpPr/>
          <p:nvPr/>
        </p:nvSpPr>
        <p:spPr>
          <a:xfrm>
            <a:off x="3542093" y="4431958"/>
            <a:ext cx="2231136" cy="88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화면 끝에 닿으면 튕기기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F779FCDF-7515-026C-1910-F2F0A32F3362}"/>
              </a:ext>
            </a:extLst>
          </p:cNvPr>
          <p:cNvSpPr/>
          <p:nvPr/>
        </p:nvSpPr>
        <p:spPr>
          <a:xfrm>
            <a:off x="3509962" y="3239922"/>
            <a:ext cx="2231136" cy="88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이동 방향을 무작위 수만큼 회전하기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CCC7A1D-1216-A8A6-EF05-0035B50FC92F}"/>
              </a:ext>
            </a:extLst>
          </p:cNvPr>
          <p:cNvCxnSpPr>
            <a:cxnSpLocks/>
          </p:cNvCxnSpPr>
          <p:nvPr/>
        </p:nvCxnSpPr>
        <p:spPr>
          <a:xfrm>
            <a:off x="8041927" y="4159861"/>
            <a:ext cx="0" cy="3073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1190CE66-C065-B1BD-65A4-0519EA945D0F}"/>
              </a:ext>
            </a:extLst>
          </p:cNvPr>
          <p:cNvCxnSpPr>
            <a:cxnSpLocks/>
          </p:cNvCxnSpPr>
          <p:nvPr/>
        </p:nvCxnSpPr>
        <p:spPr>
          <a:xfrm>
            <a:off x="8022532" y="2958433"/>
            <a:ext cx="0" cy="3073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B02D94CE-5075-D46C-E216-6B9E24D3EC85}"/>
              </a:ext>
            </a:extLst>
          </p:cNvPr>
          <p:cNvCxnSpPr>
            <a:cxnSpLocks/>
          </p:cNvCxnSpPr>
          <p:nvPr/>
        </p:nvCxnSpPr>
        <p:spPr>
          <a:xfrm>
            <a:off x="4625530" y="4121501"/>
            <a:ext cx="0" cy="3073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4BEE712-207A-C910-9E91-E1B18CE6EDF9}"/>
              </a:ext>
            </a:extLst>
          </p:cNvPr>
          <p:cNvSpPr/>
          <p:nvPr/>
        </p:nvSpPr>
        <p:spPr>
          <a:xfrm>
            <a:off x="6860158" y="4467166"/>
            <a:ext cx="2231136" cy="88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두번째 모양으로</a:t>
            </a:r>
            <a:endParaRPr lang="en-US" altLang="ko-KR" dirty="0"/>
          </a:p>
          <a:p>
            <a:pPr algn="ctr"/>
            <a:r>
              <a:rPr lang="ko-KR" altLang="en-US" dirty="0"/>
              <a:t>바꾸기</a:t>
            </a:r>
          </a:p>
        </p:txBody>
      </p: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8D54DC33-D845-A34B-2000-4DA2B42C0FAC}"/>
              </a:ext>
            </a:extLst>
          </p:cNvPr>
          <p:cNvCxnSpPr>
            <a:cxnSpLocks/>
            <a:stCxn id="40" idx="1"/>
            <a:endCxn id="6" idx="1"/>
          </p:cNvCxnSpPr>
          <p:nvPr/>
        </p:nvCxnSpPr>
        <p:spPr>
          <a:xfrm rot="10800000">
            <a:off x="3514541" y="2485914"/>
            <a:ext cx="27553" cy="2386835"/>
          </a:xfrm>
          <a:prstGeom prst="bentConnector3">
            <a:avLst>
              <a:gd name="adj1" fmla="val 368419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9E2CF878-92DB-1865-EDD0-76036CD92D6F}"/>
              </a:ext>
            </a:extLst>
          </p:cNvPr>
          <p:cNvSpPr txBox="1"/>
          <p:nvPr/>
        </p:nvSpPr>
        <p:spPr>
          <a:xfrm>
            <a:off x="1715933" y="354407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chemeClr val="accent1"/>
                </a:solidFill>
              </a:rPr>
              <a:t>반복</a:t>
            </a:r>
            <a:endParaRPr lang="en-US" altLang="ko-KR" b="1" dirty="0">
              <a:solidFill>
                <a:schemeClr val="accent1"/>
              </a:solidFill>
            </a:endParaRPr>
          </a:p>
          <a:p>
            <a:r>
              <a:rPr lang="ko-KR" altLang="en-US" b="1" dirty="0">
                <a:solidFill>
                  <a:schemeClr val="accent1"/>
                </a:solidFill>
              </a:rPr>
              <a:t>하기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EFCBC5F-33BF-59B7-9060-D10FFCF58D9E}"/>
              </a:ext>
            </a:extLst>
          </p:cNvPr>
          <p:cNvSpPr txBox="1"/>
          <p:nvPr/>
        </p:nvSpPr>
        <p:spPr>
          <a:xfrm>
            <a:off x="10679590" y="3454070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chemeClr val="accent1"/>
                </a:solidFill>
              </a:rPr>
              <a:t>반복</a:t>
            </a:r>
            <a:endParaRPr lang="en-US" altLang="ko-KR" b="1" dirty="0">
              <a:solidFill>
                <a:schemeClr val="accent1"/>
              </a:solidFill>
            </a:endParaRPr>
          </a:p>
          <a:p>
            <a:r>
              <a:rPr lang="ko-KR" altLang="en-US" b="1" dirty="0">
                <a:solidFill>
                  <a:schemeClr val="accent1"/>
                </a:solidFill>
              </a:rPr>
              <a:t>하기</a:t>
            </a:r>
          </a:p>
        </p:txBody>
      </p:sp>
    </p:spTree>
    <p:extLst>
      <p:ext uri="{BB962C8B-B14F-4D97-AF65-F5344CB8AC3E}">
        <p14:creationId xmlns:p14="http://schemas.microsoft.com/office/powerpoint/2010/main" val="275100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난수 </a:t>
            </a:r>
            <a:r>
              <a:rPr lang="en-US" altLang="ko-KR" dirty="0"/>
              <a:t>: </a:t>
            </a:r>
            <a:r>
              <a:rPr lang="ko-KR" altLang="en-US" dirty="0"/>
              <a:t>산호바다의 열대어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87C2FB2-396A-477C-B515-934F4D6A3B28}"/>
              </a:ext>
            </a:extLst>
          </p:cNvPr>
          <p:cNvSpPr txBox="1"/>
          <p:nvPr/>
        </p:nvSpPr>
        <p:spPr>
          <a:xfrm>
            <a:off x="769392" y="2954011"/>
            <a:ext cx="10653216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6" algn="ctr">
              <a:lnSpc>
                <a:spcPct val="100000"/>
              </a:lnSpc>
              <a:spcBef>
                <a:spcPts val="105"/>
              </a:spcBef>
              <a:tabLst>
                <a:tab pos="498475" algn="l"/>
                <a:tab pos="499109" algn="l"/>
              </a:tabLst>
            </a:pPr>
            <a:r>
              <a:rPr lang="ko-KR" altLang="en-US" sz="6600" b="1" dirty="0"/>
              <a:t>실 행 화 면</a:t>
            </a:r>
            <a:endParaRPr lang="en-US" altLang="ko-KR" sz="6600" b="1" dirty="0"/>
          </a:p>
        </p:txBody>
      </p:sp>
    </p:spTree>
    <p:extLst>
      <p:ext uri="{BB962C8B-B14F-4D97-AF65-F5344CB8AC3E}">
        <p14:creationId xmlns:p14="http://schemas.microsoft.com/office/powerpoint/2010/main" val="1435357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6D6702BD-BD84-748D-DE80-7CDA0E071019}"/>
              </a:ext>
            </a:extLst>
          </p:cNvPr>
          <p:cNvSpPr/>
          <p:nvPr/>
        </p:nvSpPr>
        <p:spPr>
          <a:xfrm rot="16200000" flipH="1" flipV="1">
            <a:off x="3889817" y="-2504096"/>
            <a:ext cx="4412366" cy="115258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85216"/>
              </a:avLst>
            </a:prstTxWarp>
            <a:spAutoFit/>
          </a:bodyPr>
          <a:lstStyle/>
          <a:p>
            <a:pPr algn="ctr"/>
            <a:r>
              <a:rPr lang="en-US" altLang="ko-KR" sz="8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Have a nice </a:t>
            </a:r>
            <a:r>
              <a:rPr lang="en-US" altLang="ko-KR" sz="8800" cap="none" spc="0" dirty="0">
                <a:ln w="0"/>
                <a:solidFill>
                  <a:srgbClr val="00D36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e</a:t>
            </a:r>
            <a:r>
              <a:rPr lang="en-US" altLang="ko-KR" sz="8800" cap="none" spc="0" dirty="0">
                <a:ln w="0"/>
                <a:solidFill>
                  <a:srgbClr val="2F96F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n</a:t>
            </a:r>
            <a:r>
              <a:rPr lang="en-US" altLang="ko-KR" sz="8800" cap="none" spc="0" dirty="0">
                <a:ln w="0"/>
                <a:solidFill>
                  <a:srgbClr val="7255E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t</a:t>
            </a:r>
            <a:r>
              <a:rPr lang="en-US" altLang="ko-KR" sz="8800" cap="none" spc="0" dirty="0">
                <a:ln w="0"/>
                <a:solidFill>
                  <a:srgbClr val="FFC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r</a:t>
            </a:r>
            <a:r>
              <a:rPr lang="en-US" altLang="ko-KR" sz="8800" cap="none" spc="0" dirty="0">
                <a:ln w="0"/>
                <a:solidFill>
                  <a:srgbClr val="FF43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y</a:t>
            </a:r>
            <a:r>
              <a:rPr lang="en-US" altLang="ko-KR" sz="8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 day!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5E49E1-8A58-4031-B08F-5EA80BE99E2B}"/>
              </a:ext>
            </a:extLst>
          </p:cNvPr>
          <p:cNvSpPr txBox="1"/>
          <p:nvPr/>
        </p:nvSpPr>
        <p:spPr>
          <a:xfrm>
            <a:off x="2941834" y="5056077"/>
            <a:ext cx="63083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600" b="1" dirty="0">
                <a:solidFill>
                  <a:schemeClr val="bg2">
                    <a:lumMod val="50000"/>
                  </a:schemeClr>
                </a:solidFill>
              </a:rPr>
              <a:t>THANK YOU</a:t>
            </a:r>
            <a:endParaRPr lang="ko-KR" altLang="en-US" sz="9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914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199</Words>
  <Application>Microsoft Office PowerPoint</Application>
  <PresentationFormat>와이드스크린</PresentationFormat>
  <Paragraphs>71</Paragraphs>
  <Slides>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Adobe Heiti Std R</vt:lpstr>
      <vt:lpstr>Adobe 고딕 Std B</vt:lpstr>
      <vt:lpstr>se-nanumgothic</vt:lpstr>
      <vt:lpstr>맑은 고딕</vt:lpstr>
      <vt:lpstr>Arial</vt:lpstr>
      <vt:lpstr>Berlin Sans FB</vt:lpstr>
      <vt:lpstr>Calibri</vt:lpstr>
      <vt:lpstr>Wingdings</vt:lpstr>
      <vt:lpstr>Office 테마</vt:lpstr>
      <vt:lpstr>PowerPoint 프레젠테이션</vt:lpstr>
      <vt:lpstr>난수 : 산호바다의 열대어</vt:lpstr>
      <vt:lpstr>난수 : 산호바다의 열대어</vt:lpstr>
      <vt:lpstr>난수 : 산호바다의 열대어</vt:lpstr>
      <vt:lpstr>난수 : 산호바다의 열대어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도훈</dc:creator>
  <cp:lastModifiedBy>변 명섭</cp:lastModifiedBy>
  <cp:revision>26</cp:revision>
  <dcterms:created xsi:type="dcterms:W3CDTF">2022-04-13T09:01:40Z</dcterms:created>
  <dcterms:modified xsi:type="dcterms:W3CDTF">2022-05-18T03:58:00Z</dcterms:modified>
</cp:coreProperties>
</file>