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media/image8.jpg" ContentType="image/jpg"/>
  <Override PartName="/ppt/media/image9.jpg" ContentType="image/jpg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68" r:id="rId2"/>
    <p:sldId id="498" r:id="rId3"/>
    <p:sldId id="515" r:id="rId4"/>
    <p:sldId id="501" r:id="rId5"/>
    <p:sldId id="500" r:id="rId6"/>
    <p:sldId id="510" r:id="rId7"/>
    <p:sldId id="509" r:id="rId8"/>
    <p:sldId id="512" r:id="rId9"/>
    <p:sldId id="511" r:id="rId10"/>
    <p:sldId id="516" r:id="rId11"/>
    <p:sldId id="517" r:id="rId12"/>
    <p:sldId id="513" r:id="rId13"/>
    <p:sldId id="534" r:id="rId14"/>
    <p:sldId id="535" r:id="rId15"/>
    <p:sldId id="537" r:id="rId16"/>
    <p:sldId id="536" r:id="rId17"/>
    <p:sldId id="538" r:id="rId18"/>
    <p:sldId id="539" r:id="rId19"/>
    <p:sldId id="540" r:id="rId20"/>
    <p:sldId id="514" r:id="rId21"/>
    <p:sldId id="518" r:id="rId22"/>
    <p:sldId id="519" r:id="rId23"/>
    <p:sldId id="527" r:id="rId24"/>
    <p:sldId id="529" r:id="rId25"/>
    <p:sldId id="531" r:id="rId26"/>
    <p:sldId id="757" r:id="rId27"/>
    <p:sldId id="1013" r:id="rId28"/>
    <p:sldId id="532" r:id="rId29"/>
    <p:sldId id="850" r:id="rId30"/>
    <p:sldId id="874" r:id="rId31"/>
    <p:sldId id="851" r:id="rId32"/>
    <p:sldId id="852" r:id="rId33"/>
    <p:sldId id="853" r:id="rId34"/>
    <p:sldId id="533" r:id="rId35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E9994A-60B2-416A-A2B4-9EB90D77F662}" v="4" dt="2022-04-18T15:12:57.7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6244" autoAdjust="0"/>
  </p:normalViewPr>
  <p:slideViewPr>
    <p:cSldViewPr snapToGrid="0" snapToObjects="1">
      <p:cViewPr varScale="1">
        <p:scale>
          <a:sx n="75" d="100"/>
          <a:sy n="75" d="100"/>
        </p:scale>
        <p:origin x="96" y="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D9ED2E-AEFC-4FDD-8D0B-CA7B3D6F8CD2}" type="datetimeFigureOut">
              <a:rPr lang="ko-KR" altLang="en-US" smtClean="0"/>
              <a:t>2022-12-13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878A2-5256-436A-9CAE-43071D7369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8648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878A2-5256-436A-9CAE-43071D7369CF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43612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6910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44961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94573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91580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5485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92666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26185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0267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0545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7628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altLang="ko-KR" dirty="0"/>
            </a:br>
            <a:r>
              <a:rPr lang="en-US" altLang="ko-KR" b="0" i="0" dirty="0">
                <a:solidFill>
                  <a:srgbClr val="202124"/>
                </a:solidFill>
                <a:effectLst/>
                <a:latin typeface="Apple SD Gothic Neo"/>
              </a:rPr>
              <a:t>check list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59305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학생의 미래를 떠맡은 교사라면 왜 그리고 무엇을 가르치는가 하는 </a:t>
            </a:r>
            <a:r>
              <a:rPr lang="ko-KR" altLang="en-US" dirty="0" err="1"/>
              <a:t>문제뿐</a:t>
            </a:r>
            <a:r>
              <a:rPr lang="ko-KR" altLang="en-US" dirty="0"/>
              <a:t> 아니라</a:t>
            </a:r>
          </a:p>
          <a:p>
            <a:endParaRPr lang="ko-KR" altLang="en-US" dirty="0"/>
          </a:p>
          <a:p>
            <a:r>
              <a:rPr lang="ko-KR" altLang="en-US" dirty="0"/>
              <a:t>어떻게 가르칠 것인가를 반드시 생각해야 한다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en-US" altLang="ko-KR" dirty="0"/>
              <a:t>​</a:t>
            </a:r>
          </a:p>
          <a:p>
            <a:endParaRPr lang="en-US" altLang="ko-KR" dirty="0"/>
          </a:p>
          <a:p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교사의 자질과 가르침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se-nanumgothic"/>
              </a:rPr>
              <a:t>–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se-nanumgothic"/>
              </a:rPr>
              <a:t>6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 가지</a:t>
            </a:r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32562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학생의 미래를 떠맡은 교사라면 왜 그리고 무엇을 가르치는가 하는 </a:t>
            </a:r>
            <a:r>
              <a:rPr lang="ko-KR" altLang="en-US" dirty="0" err="1"/>
              <a:t>문제뿐</a:t>
            </a:r>
            <a:r>
              <a:rPr lang="ko-KR" altLang="en-US" dirty="0"/>
              <a:t> 아니라</a:t>
            </a:r>
          </a:p>
          <a:p>
            <a:endParaRPr lang="ko-KR" altLang="en-US" dirty="0"/>
          </a:p>
          <a:p>
            <a:r>
              <a:rPr lang="ko-KR" altLang="en-US" dirty="0"/>
              <a:t>어떻게 가르칠 것인가를 반드시 생각해야 한다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en-US" altLang="ko-KR" dirty="0"/>
              <a:t>​</a:t>
            </a:r>
          </a:p>
          <a:p>
            <a:endParaRPr lang="en-US" altLang="ko-KR" dirty="0"/>
          </a:p>
          <a:p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교사의 자질과 가르침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se-nanumgothic"/>
              </a:rPr>
              <a:t>–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se-nanumgothic"/>
              </a:rPr>
              <a:t>6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se-nanumgothic"/>
              </a:rPr>
              <a:t> 가지</a:t>
            </a:r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14463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03836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93367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8950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62489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4348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4500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307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  <a:p>
            <a:r>
              <a:rPr lang="en-US" altLang="ko-KR" dirty="0"/>
              <a:t>​</a:t>
            </a:r>
          </a:p>
          <a:p>
            <a:endParaRPr lang="en-US" altLang="ko-KR" dirty="0"/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9006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4095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8009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1370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3393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pPr algn="l" fontAlgn="base"/>
            <a:endParaRPr lang="en-US" altLang="ko-KR" b="0" i="0" dirty="0">
              <a:solidFill>
                <a:srgbClr val="000000"/>
              </a:solidFill>
              <a:effectLst/>
              <a:latin typeface="se-nanumgothic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FDFEE-FFC3-4819-8495-6C8209B4DD82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288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774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629F2515-C1CA-4186-9C89-095AED88BA17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9144000" cy="5143497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67702898-1FB1-4881-906C-B5D9D21EEC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497"/>
            </a:xfrm>
            <a:prstGeom prst="rect">
              <a:avLst/>
            </a:prstGeom>
          </p:spPr>
        </p:pic>
        <p:cxnSp>
          <p:nvCxnSpPr>
            <p:cNvPr id="9" name="직선 연결선 8">
              <a:extLst>
                <a:ext uri="{FF2B5EF4-FFF2-40B4-BE49-F238E27FC236}">
                  <a16:creationId xmlns:a16="http://schemas.microsoft.com/office/drawing/2014/main" id="{B8B102FD-1FD7-4634-9DAE-ABE594AF343B}"/>
                </a:ext>
              </a:extLst>
            </p:cNvPr>
            <p:cNvCxnSpPr/>
            <p:nvPr userDrawn="1"/>
          </p:nvCxnSpPr>
          <p:spPr>
            <a:xfrm flipH="1">
              <a:off x="382137" y="1374618"/>
              <a:ext cx="217681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21BEBCC1-198E-489C-BA6A-DFC2D6618422}"/>
                </a:ext>
              </a:extLst>
            </p:cNvPr>
            <p:cNvCxnSpPr/>
            <p:nvPr userDrawn="1"/>
          </p:nvCxnSpPr>
          <p:spPr>
            <a:xfrm>
              <a:off x="385266" y="1367794"/>
              <a:ext cx="0" cy="102738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>
              <a:extLst>
                <a:ext uri="{FF2B5EF4-FFF2-40B4-BE49-F238E27FC236}">
                  <a16:creationId xmlns:a16="http://schemas.microsoft.com/office/drawing/2014/main" id="{146A00F2-E3D2-42F3-A415-846D1CAC0260}"/>
                </a:ext>
              </a:extLst>
            </p:cNvPr>
            <p:cNvCxnSpPr/>
            <p:nvPr userDrawn="1"/>
          </p:nvCxnSpPr>
          <p:spPr>
            <a:xfrm flipH="1">
              <a:off x="382137" y="2381534"/>
              <a:ext cx="216307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DCF7E059-64B3-4A20-A82D-69AC6BFE5E3B}"/>
                </a:ext>
              </a:extLst>
            </p:cNvPr>
            <p:cNvSpPr/>
            <p:nvPr userDrawn="1"/>
          </p:nvSpPr>
          <p:spPr>
            <a:xfrm>
              <a:off x="532263" y="1125940"/>
              <a:ext cx="59357" cy="59357"/>
            </a:xfrm>
            <a:prstGeom prst="ellipse">
              <a:avLst/>
            </a:prstGeom>
            <a:solidFill>
              <a:srgbClr val="F8F6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2499C428-31A4-4C29-9615-DC5358A26C9E}"/>
                </a:ext>
              </a:extLst>
            </p:cNvPr>
            <p:cNvSpPr/>
            <p:nvPr userDrawn="1"/>
          </p:nvSpPr>
          <p:spPr>
            <a:xfrm>
              <a:off x="641445" y="1125940"/>
              <a:ext cx="59357" cy="59357"/>
            </a:xfrm>
            <a:prstGeom prst="ellipse">
              <a:avLst/>
            </a:prstGeom>
            <a:solidFill>
              <a:srgbClr val="F2EE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텍스트 개체 틀 15">
            <a:extLst>
              <a:ext uri="{FF2B5EF4-FFF2-40B4-BE49-F238E27FC236}">
                <a16:creationId xmlns:a16="http://schemas.microsoft.com/office/drawing/2014/main" id="{B3BA3D05-4A03-41EF-93F6-221B963A38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3720" y="2098531"/>
            <a:ext cx="7956880" cy="82440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ko-KR" altLang="en-US"/>
              <a:t>마스터 텍스트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7D4A97-8F5F-4CBA-A83D-177169DC6039}"/>
              </a:ext>
            </a:extLst>
          </p:cNvPr>
          <p:cNvSpPr txBox="1"/>
          <p:nvPr userDrawn="1"/>
        </p:nvSpPr>
        <p:spPr>
          <a:xfrm>
            <a:off x="1057986" y="1376807"/>
            <a:ext cx="25145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0">
                <a:solidFill>
                  <a:schemeClr val="bg1"/>
                </a:solidFill>
                <a:latin typeface="+mj-ea"/>
                <a:ea typeface="+mj-ea"/>
              </a:rPr>
              <a:t>SW</a:t>
            </a:r>
            <a:r>
              <a:rPr lang="ko-KR" altLang="en-US" sz="1500" b="0">
                <a:solidFill>
                  <a:schemeClr val="bg1"/>
                </a:solidFill>
                <a:latin typeface="+mj-ea"/>
                <a:ea typeface="+mj-ea"/>
              </a:rPr>
              <a:t>미래채움 교육 교안</a:t>
            </a:r>
          </a:p>
        </p:txBody>
      </p:sp>
      <p:pic>
        <p:nvPicPr>
          <p:cNvPr id="16" name="Picture 3" descr="SW미래채움-경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624" y="305819"/>
            <a:ext cx="1306050" cy="32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92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">
            <a:extLst>
              <a:ext uri="{FF2B5EF4-FFF2-40B4-BE49-F238E27FC236}">
                <a16:creationId xmlns:a16="http://schemas.microsoft.com/office/drawing/2014/main" id="{C1583936-3329-49E9-A1B2-D22ADC7E9183}"/>
              </a:ext>
            </a:extLst>
          </p:cNvPr>
          <p:cNvSpPr/>
          <p:nvPr userDrawn="1"/>
        </p:nvSpPr>
        <p:spPr>
          <a:xfrm>
            <a:off x="9525" y="7008"/>
            <a:ext cx="12195180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4" name="직사각형">
            <a:extLst>
              <a:ext uri="{FF2B5EF4-FFF2-40B4-BE49-F238E27FC236}">
                <a16:creationId xmlns:a16="http://schemas.microsoft.com/office/drawing/2014/main" id="{E702BCBD-2931-4B45-A5A0-9907402392BF}"/>
              </a:ext>
            </a:extLst>
          </p:cNvPr>
          <p:cNvSpPr/>
          <p:nvPr userDrawn="1"/>
        </p:nvSpPr>
        <p:spPr>
          <a:xfrm>
            <a:off x="-1" y="6779207"/>
            <a:ext cx="12195181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5" name="프론트엔드 실전웹개발">
            <a:extLst>
              <a:ext uri="{FF2B5EF4-FFF2-40B4-BE49-F238E27FC236}">
                <a16:creationId xmlns:a16="http://schemas.microsoft.com/office/drawing/2014/main" id="{737E24CB-7093-442D-97CA-D3951ADB1596}"/>
              </a:ext>
            </a:extLst>
          </p:cNvPr>
          <p:cNvSpPr txBox="1"/>
          <p:nvPr userDrawn="1"/>
        </p:nvSpPr>
        <p:spPr>
          <a:xfrm>
            <a:off x="4791862" y="377046"/>
            <a:ext cx="2608276" cy="230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/>
            <a:r>
              <a:rPr lang="en-US" altLang="ko-KR" sz="900" dirty="0">
                <a:latin typeface="+mj-ea"/>
                <a:ea typeface="+mj-ea"/>
                <a:cs typeface="Microsoft GothicNeo" panose="020B0500000101010101" pitchFamily="50" charset="-127"/>
              </a:rPr>
              <a:t>SW</a:t>
            </a:r>
            <a:r>
              <a:rPr lang="ko-KR" altLang="en-US" sz="900" dirty="0" err="1">
                <a:latin typeface="+mj-ea"/>
                <a:ea typeface="+mj-ea"/>
                <a:cs typeface="Microsoft GothicNeo" panose="020B0500000101010101" pitchFamily="50" charset="-127"/>
              </a:rPr>
              <a:t>미래채움</a:t>
            </a:r>
            <a:r>
              <a:rPr lang="ko-KR" altLang="en-US" sz="900" dirty="0">
                <a:latin typeface="+mj-ea"/>
                <a:ea typeface="+mj-ea"/>
                <a:cs typeface="Microsoft GothicNeo" panose="020B0500000101010101" pitchFamily="50" charset="-127"/>
              </a:rPr>
              <a:t> 강사양성과정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276045-DE71-42AF-BB84-A829CA88297A}"/>
              </a:ext>
            </a:extLst>
          </p:cNvPr>
          <p:cNvSpPr txBox="1"/>
          <p:nvPr userDrawn="1"/>
        </p:nvSpPr>
        <p:spPr>
          <a:xfrm>
            <a:off x="8958153" y="631047"/>
            <a:ext cx="111442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>
                <a:solidFill>
                  <a:srgbClr val="0070C0"/>
                </a:solidFill>
                <a:latin typeface="+mj-ea"/>
                <a:ea typeface="+mj-ea"/>
              </a:rPr>
              <a:t>▶ 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B2436F-05DE-40E7-8929-BEC92C2B01DF}"/>
              </a:ext>
            </a:extLst>
          </p:cNvPr>
          <p:cNvSpPr txBox="1"/>
          <p:nvPr userDrawn="1"/>
        </p:nvSpPr>
        <p:spPr>
          <a:xfrm>
            <a:off x="8601666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E43A8D-1A10-4AC6-BB52-C967BBE32A96}"/>
              </a:ext>
            </a:extLst>
          </p:cNvPr>
          <p:cNvSpPr txBox="1"/>
          <p:nvPr userDrawn="1"/>
        </p:nvSpPr>
        <p:spPr>
          <a:xfrm>
            <a:off x="214966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1" name="삼각형">
            <a:extLst>
              <a:ext uri="{FF2B5EF4-FFF2-40B4-BE49-F238E27FC236}">
                <a16:creationId xmlns:a16="http://schemas.microsoft.com/office/drawing/2014/main" id="{DD26216B-3273-476A-B97C-B0C6D082AC76}"/>
              </a:ext>
            </a:extLst>
          </p:cNvPr>
          <p:cNvSpPr/>
          <p:nvPr userDrawn="1"/>
        </p:nvSpPr>
        <p:spPr>
          <a:xfrm rot="10800000">
            <a:off x="5706041" y="22313"/>
            <a:ext cx="802148" cy="324415"/>
          </a:xfrm>
          <a:prstGeom prst="triangl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12" name="Date  |  August 2019">
            <a:extLst>
              <a:ext uri="{FF2B5EF4-FFF2-40B4-BE49-F238E27FC236}">
                <a16:creationId xmlns:a16="http://schemas.microsoft.com/office/drawing/2014/main" id="{32D1B2DA-D2A3-4D0D-ADF0-E56C1F5B0E82}"/>
              </a:ext>
            </a:extLst>
          </p:cNvPr>
          <p:cNvSpPr txBox="1"/>
          <p:nvPr userDrawn="1"/>
        </p:nvSpPr>
        <p:spPr>
          <a:xfrm>
            <a:off x="4182053" y="6548379"/>
            <a:ext cx="3850124" cy="215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000">
                <a:solidFill>
                  <a:srgbClr val="B4B4B4"/>
                </a:solidFill>
              </a:defRPr>
            </a:pPr>
            <a:r>
              <a:rPr lang="en-US" altLang="ko-KR" sz="800" b="0" i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2022</a:t>
            </a:r>
            <a:r>
              <a:rPr lang="en-US" altLang="ko-KR" sz="800" b="0" i="0" baseline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 / Instructor Training Course</a:t>
            </a:r>
            <a:endParaRPr sz="800" b="0" i="0" dirty="0">
              <a:solidFill>
                <a:srgbClr val="3B3838"/>
              </a:solidFill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grpSp>
        <p:nvGrpSpPr>
          <p:cNvPr id="13" name="그룹 18">
            <a:extLst>
              <a:ext uri="{FF2B5EF4-FFF2-40B4-BE49-F238E27FC236}">
                <a16:creationId xmlns:a16="http://schemas.microsoft.com/office/drawing/2014/main" id="{B91E33CA-69B3-4D51-8999-EC242D4AC9AA}"/>
              </a:ext>
            </a:extLst>
          </p:cNvPr>
          <p:cNvGrpSpPr/>
          <p:nvPr userDrawn="1"/>
        </p:nvGrpSpPr>
        <p:grpSpPr>
          <a:xfrm>
            <a:off x="-1" y="240297"/>
            <a:ext cx="4441371" cy="405678"/>
            <a:chOff x="-400162" y="483518"/>
            <a:chExt cx="2332578" cy="360040"/>
          </a:xfrm>
          <a:solidFill>
            <a:srgbClr val="92D050"/>
          </a:solidFill>
          <a:effectLst>
            <a:outerShdw blurRad="50800" dist="254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8D689567-32C9-4ACE-9582-E5AA75CA6049}"/>
                </a:ext>
              </a:extLst>
            </p:cNvPr>
            <p:cNvSpPr/>
            <p:nvPr/>
          </p:nvSpPr>
          <p:spPr>
            <a:xfrm>
              <a:off x="1572376" y="483518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834FD800-1C33-4CC0-8C92-C08CE856C7B1}"/>
                </a:ext>
              </a:extLst>
            </p:cNvPr>
            <p:cNvSpPr/>
            <p:nvPr/>
          </p:nvSpPr>
          <p:spPr>
            <a:xfrm>
              <a:off x="-400162" y="483518"/>
              <a:ext cx="2163849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ea"/>
                <a:ea typeface="+mj-ea"/>
              </a:endParaRPr>
            </a:p>
          </p:txBody>
        </p:sp>
      </p:grpSp>
      <p:sp>
        <p:nvSpPr>
          <p:cNvPr id="16" name="제목 9">
            <a:extLst>
              <a:ext uri="{FF2B5EF4-FFF2-40B4-BE49-F238E27FC236}">
                <a16:creationId xmlns:a16="http://schemas.microsoft.com/office/drawing/2014/main" id="{4B233C8A-D094-4D72-B7A2-3B1A5D94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  <a:prstGeom prst="rect">
            <a:avLst/>
          </a:prstGeom>
        </p:spPr>
        <p:txBody>
          <a:bodyPr anchor="ctr"/>
          <a:lstStyle>
            <a:lvl1pPr>
              <a:defRPr sz="1600" b="1">
                <a:latin typeface="+mj-ea"/>
                <a:ea typeface="+mj-ea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7" name="텍스트 개체 틀 12">
            <a:extLst>
              <a:ext uri="{FF2B5EF4-FFF2-40B4-BE49-F238E27FC236}">
                <a16:creationId xmlns:a16="http://schemas.microsoft.com/office/drawing/2014/main" id="{AA877A6F-C0C7-4FC5-B459-E5652AB9F6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35357" y="955675"/>
            <a:ext cx="2842317" cy="52165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/>
          <a:lstStyle>
            <a:lvl1pPr marL="0" indent="0" algn="just">
              <a:lnSpc>
                <a:spcPts val="2000"/>
              </a:lnSpc>
              <a:spcBef>
                <a:spcPts val="0"/>
              </a:spcBef>
              <a:buFontTx/>
              <a:buNone/>
              <a:defRPr sz="1300">
                <a:latin typeface="+mj-ea"/>
                <a:ea typeface="+mj-ea"/>
              </a:defRPr>
            </a:lvl1pPr>
            <a:lvl2pPr marL="457200" indent="0">
              <a:buFontTx/>
              <a:buNone/>
              <a:defRPr sz="1600"/>
            </a:lvl2pPr>
            <a:lvl3pPr marL="914400" indent="0">
              <a:buFontTx/>
              <a:buNone/>
              <a:defRPr sz="1600"/>
            </a:lvl3pPr>
            <a:lvl4pPr marL="1371600" indent="0">
              <a:buFontTx/>
              <a:buNone/>
              <a:defRPr sz="1600"/>
            </a:lvl4pPr>
            <a:lvl5pPr marL="1828800" indent="0">
              <a:buFontTx/>
              <a:buNone/>
              <a:defRPr sz="1600"/>
            </a:lvl5pPr>
          </a:lstStyle>
          <a:p>
            <a:pPr lvl="0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8754079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214966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</p:spTree>
    <p:extLst>
      <p:ext uri="{BB962C8B-B14F-4D97-AF65-F5344CB8AC3E}">
        <p14:creationId xmlns:p14="http://schemas.microsoft.com/office/powerpoint/2010/main" val="293182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">
            <a:extLst>
              <a:ext uri="{FF2B5EF4-FFF2-40B4-BE49-F238E27FC236}">
                <a16:creationId xmlns:a16="http://schemas.microsoft.com/office/drawing/2014/main" id="{C1583936-3329-49E9-A1B2-D22ADC7E9183}"/>
              </a:ext>
            </a:extLst>
          </p:cNvPr>
          <p:cNvSpPr/>
          <p:nvPr userDrawn="1"/>
        </p:nvSpPr>
        <p:spPr>
          <a:xfrm>
            <a:off x="9525" y="7008"/>
            <a:ext cx="12195180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4" name="직사각형">
            <a:extLst>
              <a:ext uri="{FF2B5EF4-FFF2-40B4-BE49-F238E27FC236}">
                <a16:creationId xmlns:a16="http://schemas.microsoft.com/office/drawing/2014/main" id="{E702BCBD-2931-4B45-A5A0-9907402392BF}"/>
              </a:ext>
            </a:extLst>
          </p:cNvPr>
          <p:cNvSpPr/>
          <p:nvPr userDrawn="1"/>
        </p:nvSpPr>
        <p:spPr>
          <a:xfrm>
            <a:off x="-1" y="6779207"/>
            <a:ext cx="12195181" cy="7879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7100"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5" name="프론트엔드 실전웹개발">
            <a:extLst>
              <a:ext uri="{FF2B5EF4-FFF2-40B4-BE49-F238E27FC236}">
                <a16:creationId xmlns:a16="http://schemas.microsoft.com/office/drawing/2014/main" id="{737E24CB-7093-442D-97CA-D3951ADB1596}"/>
              </a:ext>
            </a:extLst>
          </p:cNvPr>
          <p:cNvSpPr txBox="1"/>
          <p:nvPr userDrawn="1"/>
        </p:nvSpPr>
        <p:spPr>
          <a:xfrm>
            <a:off x="4791862" y="377046"/>
            <a:ext cx="2608276" cy="230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/>
            <a:r>
              <a:rPr lang="en-US" altLang="ko-KR" sz="900" dirty="0">
                <a:latin typeface="+mj-ea"/>
                <a:ea typeface="+mj-ea"/>
                <a:cs typeface="Microsoft GothicNeo" panose="020B0500000101010101" pitchFamily="50" charset="-127"/>
              </a:rPr>
              <a:t>SW</a:t>
            </a:r>
            <a:r>
              <a:rPr lang="ko-KR" altLang="en-US" sz="900" dirty="0" err="1">
                <a:latin typeface="+mj-ea"/>
                <a:ea typeface="+mj-ea"/>
                <a:cs typeface="Microsoft GothicNeo" panose="020B0500000101010101" pitchFamily="50" charset="-127"/>
              </a:rPr>
              <a:t>미래채움</a:t>
            </a:r>
            <a:r>
              <a:rPr lang="ko-KR" altLang="en-US" sz="900" dirty="0">
                <a:latin typeface="+mj-ea"/>
                <a:ea typeface="+mj-ea"/>
                <a:cs typeface="Microsoft GothicNeo" panose="020B0500000101010101" pitchFamily="50" charset="-127"/>
              </a:rPr>
              <a:t> 강사양성과정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B2436F-05DE-40E7-8929-BEC92C2B01DF}"/>
              </a:ext>
            </a:extLst>
          </p:cNvPr>
          <p:cNvSpPr txBox="1"/>
          <p:nvPr userDrawn="1"/>
        </p:nvSpPr>
        <p:spPr>
          <a:xfrm>
            <a:off x="11678688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E43A8D-1A10-4AC6-BB52-C967BBE32A96}"/>
              </a:ext>
            </a:extLst>
          </p:cNvPr>
          <p:cNvSpPr txBox="1"/>
          <p:nvPr userDrawn="1"/>
        </p:nvSpPr>
        <p:spPr>
          <a:xfrm>
            <a:off x="214966" y="842141"/>
            <a:ext cx="20407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11" name="삼각형">
            <a:extLst>
              <a:ext uri="{FF2B5EF4-FFF2-40B4-BE49-F238E27FC236}">
                <a16:creationId xmlns:a16="http://schemas.microsoft.com/office/drawing/2014/main" id="{DD26216B-3273-476A-B97C-B0C6D082AC76}"/>
              </a:ext>
            </a:extLst>
          </p:cNvPr>
          <p:cNvSpPr/>
          <p:nvPr userDrawn="1"/>
        </p:nvSpPr>
        <p:spPr>
          <a:xfrm rot="10800000">
            <a:off x="5706041" y="22313"/>
            <a:ext cx="802148" cy="324415"/>
          </a:xfrm>
          <a:prstGeom prst="triangl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0F0F0"/>
                </a:solidFill>
              </a:defRPr>
            </a:pPr>
            <a:endParaRPr b="0" i="0" dirty="0">
              <a:latin typeface="+mj-ea"/>
              <a:ea typeface="+mj-ea"/>
            </a:endParaRPr>
          </a:p>
        </p:txBody>
      </p:sp>
      <p:sp>
        <p:nvSpPr>
          <p:cNvPr id="12" name="Date  |  August 2019">
            <a:extLst>
              <a:ext uri="{FF2B5EF4-FFF2-40B4-BE49-F238E27FC236}">
                <a16:creationId xmlns:a16="http://schemas.microsoft.com/office/drawing/2014/main" id="{32D1B2DA-D2A3-4D0D-ADF0-E56C1F5B0E82}"/>
              </a:ext>
            </a:extLst>
          </p:cNvPr>
          <p:cNvSpPr txBox="1"/>
          <p:nvPr userDrawn="1"/>
        </p:nvSpPr>
        <p:spPr>
          <a:xfrm>
            <a:off x="4182053" y="6548379"/>
            <a:ext cx="3850124" cy="215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000">
                <a:solidFill>
                  <a:srgbClr val="B4B4B4"/>
                </a:solidFill>
              </a:defRPr>
            </a:pPr>
            <a:r>
              <a:rPr lang="en-US" altLang="ko-KR" sz="800" b="0" i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2022</a:t>
            </a:r>
            <a:r>
              <a:rPr lang="en-US" altLang="ko-KR" sz="800" b="0" i="0" baseline="0">
                <a:solidFill>
                  <a:srgbClr val="3B3838"/>
                </a:solidFill>
                <a:latin typeface="+mj-ea"/>
                <a:ea typeface="+mj-ea"/>
                <a:cs typeface="Microsoft GothicNeo" panose="020B0500000101010101" pitchFamily="50" charset="-127"/>
              </a:rPr>
              <a:t> / Instructor Training Course</a:t>
            </a:r>
            <a:endParaRPr sz="800" b="0" i="0" dirty="0">
              <a:solidFill>
                <a:srgbClr val="3B3838"/>
              </a:solidFill>
              <a:latin typeface="+mj-ea"/>
              <a:ea typeface="+mj-ea"/>
              <a:cs typeface="Microsoft GothicNeo" panose="020B0500000101010101" pitchFamily="50" charset="-127"/>
            </a:endParaRPr>
          </a:p>
        </p:txBody>
      </p:sp>
      <p:grpSp>
        <p:nvGrpSpPr>
          <p:cNvPr id="13" name="그룹 18">
            <a:extLst>
              <a:ext uri="{FF2B5EF4-FFF2-40B4-BE49-F238E27FC236}">
                <a16:creationId xmlns:a16="http://schemas.microsoft.com/office/drawing/2014/main" id="{B91E33CA-69B3-4D51-8999-EC242D4AC9AA}"/>
              </a:ext>
            </a:extLst>
          </p:cNvPr>
          <p:cNvGrpSpPr/>
          <p:nvPr userDrawn="1"/>
        </p:nvGrpSpPr>
        <p:grpSpPr>
          <a:xfrm>
            <a:off x="-1" y="240297"/>
            <a:ext cx="4441371" cy="405678"/>
            <a:chOff x="-400162" y="483518"/>
            <a:chExt cx="2332578" cy="360040"/>
          </a:xfrm>
          <a:solidFill>
            <a:srgbClr val="92D050"/>
          </a:solidFill>
          <a:effectLst>
            <a:outerShdw blurRad="50800" dist="254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8D689567-32C9-4ACE-9582-E5AA75CA6049}"/>
                </a:ext>
              </a:extLst>
            </p:cNvPr>
            <p:cNvSpPr/>
            <p:nvPr/>
          </p:nvSpPr>
          <p:spPr>
            <a:xfrm>
              <a:off x="1572376" y="483518"/>
              <a:ext cx="360040" cy="3600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834FD800-1C33-4CC0-8C92-C08CE856C7B1}"/>
                </a:ext>
              </a:extLst>
            </p:cNvPr>
            <p:cNvSpPr/>
            <p:nvPr/>
          </p:nvSpPr>
          <p:spPr>
            <a:xfrm>
              <a:off x="-400162" y="483518"/>
              <a:ext cx="2163849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ea"/>
                <a:ea typeface="+mj-ea"/>
              </a:endParaRPr>
            </a:p>
          </p:txBody>
        </p:sp>
      </p:grpSp>
      <p:sp>
        <p:nvSpPr>
          <p:cNvPr id="16" name="제목 9">
            <a:extLst>
              <a:ext uri="{FF2B5EF4-FFF2-40B4-BE49-F238E27FC236}">
                <a16:creationId xmlns:a16="http://schemas.microsoft.com/office/drawing/2014/main" id="{4B233C8A-D094-4D72-B7A2-3B1A5D94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  <a:prstGeom prst="rect">
            <a:avLst/>
          </a:prstGeom>
        </p:spPr>
        <p:txBody>
          <a:bodyPr anchor="ctr"/>
          <a:lstStyle>
            <a:lvl1pPr>
              <a:defRPr sz="1600" b="1">
                <a:latin typeface="+mj-ea"/>
                <a:ea typeface="+mj-ea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11831101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E5AC11-60DB-43BC-8F6D-FD9DFF3F57D1}"/>
              </a:ext>
            </a:extLst>
          </p:cNvPr>
          <p:cNvSpPr txBox="1"/>
          <p:nvPr userDrawn="1"/>
        </p:nvSpPr>
        <p:spPr>
          <a:xfrm>
            <a:off x="214966" y="6031584"/>
            <a:ext cx="1671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spc="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j-ea"/>
                <a:ea typeface="+mj-ea"/>
                <a:cs typeface="+mn-cs"/>
                <a:sym typeface="나눔바른고딕"/>
              </a:rPr>
              <a:t>+</a:t>
            </a:r>
            <a:endParaRPr kumimoji="0" lang="ko-KR" altLang="en-US" sz="1000" b="1" i="0" u="none" strike="noStrike" cap="none" spc="0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j-ea"/>
              <a:ea typeface="+mj-ea"/>
              <a:cs typeface="+mn-cs"/>
              <a:sym typeface="나눔바른고딕"/>
            </a:endParaRPr>
          </a:p>
        </p:txBody>
      </p:sp>
    </p:spTree>
    <p:extLst>
      <p:ext uri="{BB962C8B-B14F-4D97-AF65-F5344CB8AC3E}">
        <p14:creationId xmlns:p14="http://schemas.microsoft.com/office/powerpoint/2010/main" val="2682385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">
            <a:extLst>
              <a:ext uri="{FF2B5EF4-FFF2-40B4-BE49-F238E27FC236}">
                <a16:creationId xmlns:a16="http://schemas.microsoft.com/office/drawing/2014/main" id="{E5DF0195-D3E6-4D26-B2CA-0491386CB1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747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7100">
                <a:solidFill>
                  <a:srgbClr val="767171"/>
                </a:solidFill>
              </a:defRPr>
            </a:pPr>
            <a:endParaRPr b="0" dirty="0">
              <a:latin typeface="NanumBarunGothicOTF" panose="02020603020101020101" pitchFamily="18" charset="-127"/>
              <a:ea typeface="NanumBarunGothicOTF" panose="02020603020101020101" pitchFamily="18" charset="-127"/>
            </a:endParaRPr>
          </a:p>
        </p:txBody>
      </p:sp>
      <p:grpSp>
        <p:nvGrpSpPr>
          <p:cNvPr id="4" name="그룹 19">
            <a:extLst>
              <a:ext uri="{FF2B5EF4-FFF2-40B4-BE49-F238E27FC236}">
                <a16:creationId xmlns:a16="http://schemas.microsoft.com/office/drawing/2014/main" id="{6905DB04-DE87-4ABE-8E65-5479036AC528}"/>
              </a:ext>
            </a:extLst>
          </p:cNvPr>
          <p:cNvGrpSpPr/>
          <p:nvPr userDrawn="1"/>
        </p:nvGrpSpPr>
        <p:grpSpPr>
          <a:xfrm>
            <a:off x="6203958" y="2443573"/>
            <a:ext cx="1270005" cy="2215065"/>
            <a:chOff x="2504607" y="0"/>
            <a:chExt cx="1270003" cy="2215064"/>
          </a:xfrm>
        </p:grpSpPr>
        <p:sp>
          <p:nvSpPr>
            <p:cNvPr id="5" name="THANK YOU &amp;">
              <a:extLst>
                <a:ext uri="{FF2B5EF4-FFF2-40B4-BE49-F238E27FC236}">
                  <a16:creationId xmlns:a16="http://schemas.microsoft.com/office/drawing/2014/main" id="{3F2BB1E3-9ADF-49E0-94AF-B3F3595828E7}"/>
                </a:ext>
              </a:extLst>
            </p:cNvPr>
            <p:cNvSpPr/>
            <p:nvPr/>
          </p:nvSpPr>
          <p:spPr>
            <a:xfrm>
              <a:off x="2504611" y="0"/>
              <a:ext cx="1270001" cy="1270000"/>
            </a:xfrm>
            <a:prstGeom prst="line">
              <a:avLst/>
            </a:prstGeom>
            <a:solidFill>
              <a:srgbClr val="46464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4800">
                  <a:solidFill>
                    <a:srgbClr val="F0F0F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  THANK YOU &amp;   </a:t>
              </a:r>
            </a:p>
          </p:txBody>
        </p:sp>
        <p:sp>
          <p:nvSpPr>
            <p:cNvPr id="6" name="HAVE A NICE DAY">
              <a:extLst>
                <a:ext uri="{FF2B5EF4-FFF2-40B4-BE49-F238E27FC236}">
                  <a16:creationId xmlns:a16="http://schemas.microsoft.com/office/drawing/2014/main" id="{0CA68B24-2594-457F-A88C-F1B130260AAD}"/>
                </a:ext>
              </a:extLst>
            </p:cNvPr>
            <p:cNvSpPr/>
            <p:nvPr/>
          </p:nvSpPr>
          <p:spPr>
            <a:xfrm>
              <a:off x="2504607" y="945064"/>
              <a:ext cx="1270001" cy="1270001"/>
            </a:xfrm>
            <a:prstGeom prst="line">
              <a:avLst/>
            </a:prstGeom>
            <a:solidFill>
              <a:srgbClr val="E7E6E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4800">
                  <a:solidFill>
                    <a:srgbClr val="747474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  HAVE A NICE DAY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320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ACB4962-4E57-4728-AB72-11FEE6B0EB8F}"/>
              </a:ext>
            </a:extLst>
          </p:cNvPr>
          <p:cNvSpPr/>
          <p:nvPr userDrawn="1"/>
        </p:nvSpPr>
        <p:spPr>
          <a:xfrm>
            <a:off x="0" y="0"/>
            <a:ext cx="12192000" cy="6118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8" y="0"/>
            <a:ext cx="5940608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3A5EF85-2F59-4751-8281-B894F3D1980B}"/>
              </a:ext>
            </a:extLst>
          </p:cNvPr>
          <p:cNvSpPr/>
          <p:nvPr userDrawn="1"/>
        </p:nvSpPr>
        <p:spPr>
          <a:xfrm>
            <a:off x="6172107" y="2355417"/>
            <a:ext cx="550091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0">
              <a:lnSpc>
                <a:spcPct val="120000"/>
              </a:lnSpc>
              <a:defRPr/>
            </a:pPr>
            <a:r>
              <a:rPr lang="en-US" altLang="ko-KR" sz="1800" b="1" kern="0" dirty="0">
                <a:latin typeface="+mj-ea"/>
                <a:ea typeface="+mj-ea"/>
              </a:rPr>
              <a:t>  </a:t>
            </a:r>
            <a:r>
              <a:rPr lang="ko-KR" altLang="en-US" sz="1800" b="1" kern="0" dirty="0">
                <a:latin typeface="+mj-ea"/>
                <a:ea typeface="+mj-ea"/>
              </a:rPr>
              <a:t>현</a:t>
            </a:r>
            <a:r>
              <a:rPr lang="en-US" altLang="ko-KR" sz="1800" b="1" kern="0" dirty="0">
                <a:latin typeface="+mj-ea"/>
                <a:ea typeface="+mj-ea"/>
              </a:rPr>
              <a:t>) (</a:t>
            </a:r>
            <a:r>
              <a:rPr lang="ko-KR" altLang="en-US" sz="1800" b="1" kern="0" dirty="0">
                <a:latin typeface="+mj-ea"/>
                <a:ea typeface="+mj-ea"/>
              </a:rPr>
              <a:t>주</a:t>
            </a:r>
            <a:r>
              <a:rPr lang="en-US" altLang="ko-KR" sz="1800" b="1" kern="0" dirty="0">
                <a:latin typeface="+mj-ea"/>
                <a:ea typeface="+mj-ea"/>
              </a:rPr>
              <a:t>)</a:t>
            </a:r>
            <a:r>
              <a:rPr lang="ko-KR" altLang="en-US" sz="1800" b="1" kern="0" dirty="0" err="1">
                <a:latin typeface="+mj-ea"/>
                <a:ea typeface="+mj-ea"/>
              </a:rPr>
              <a:t>오케이사이버</a:t>
            </a:r>
            <a:r>
              <a:rPr lang="ko-KR" altLang="en-US" sz="1800" b="1" kern="0" dirty="0">
                <a:latin typeface="+mj-ea"/>
                <a:ea typeface="+mj-ea"/>
              </a:rPr>
              <a:t> 대표이사</a:t>
            </a:r>
            <a:endParaRPr lang="en-US" altLang="ko-KR" sz="1800" b="1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en-US" altLang="ko-KR" sz="1800" b="1" kern="0" dirty="0">
                <a:latin typeface="+mj-ea"/>
                <a:ea typeface="+mj-ea"/>
              </a:rPr>
              <a:t>  </a:t>
            </a:r>
            <a:r>
              <a:rPr lang="ko-KR" altLang="en-US" sz="1800" b="1" kern="0" dirty="0">
                <a:latin typeface="+mj-ea"/>
                <a:ea typeface="+mj-ea"/>
              </a:rPr>
              <a:t>현</a:t>
            </a:r>
            <a:r>
              <a:rPr lang="en-US" altLang="ko-KR" sz="1800" b="1" kern="0" dirty="0">
                <a:latin typeface="+mj-ea"/>
                <a:ea typeface="+mj-ea"/>
              </a:rPr>
              <a:t>) </a:t>
            </a:r>
            <a:r>
              <a:rPr lang="ko-KR" altLang="en-US" sz="1800" b="1" kern="0" dirty="0">
                <a:latin typeface="+mj-ea"/>
                <a:ea typeface="+mj-ea"/>
              </a:rPr>
              <a:t>한국기술원</a:t>
            </a:r>
            <a:r>
              <a:rPr lang="en-US" altLang="ko-KR" sz="1800" b="1" kern="0" dirty="0">
                <a:latin typeface="+mj-ea"/>
                <a:ea typeface="+mj-ea"/>
              </a:rPr>
              <a:t> </a:t>
            </a:r>
            <a:r>
              <a:rPr lang="ko-KR" altLang="en-US" sz="1800" b="1" kern="0" dirty="0">
                <a:latin typeface="+mj-ea"/>
                <a:ea typeface="+mj-ea"/>
              </a:rPr>
              <a:t>본부장 </a:t>
            </a:r>
            <a:r>
              <a:rPr lang="en-US" altLang="ko-KR" sz="1800" b="1" kern="0" dirty="0">
                <a:latin typeface="+mj-ea"/>
                <a:ea typeface="+mj-ea"/>
              </a:rPr>
              <a:t>/ </a:t>
            </a:r>
            <a:r>
              <a:rPr lang="ko-KR" altLang="en-US" sz="1800" b="1" kern="0" dirty="0">
                <a:latin typeface="+mj-ea"/>
                <a:ea typeface="+mj-ea"/>
              </a:rPr>
              <a:t>대표 강사</a:t>
            </a:r>
            <a:endParaRPr lang="en-US" altLang="ko-KR" sz="1800" b="1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</a:t>
            </a:r>
            <a:r>
              <a:rPr lang="ko-KR" altLang="en-US" sz="1800" b="1" kern="0" dirty="0">
                <a:latin typeface="+mj-ea"/>
                <a:ea typeface="+mj-ea"/>
              </a:rPr>
              <a:t>현</a:t>
            </a:r>
            <a:r>
              <a:rPr lang="en-US" altLang="ko-KR" sz="1800" b="1" kern="0" dirty="0">
                <a:latin typeface="+mj-ea"/>
                <a:ea typeface="+mj-ea"/>
              </a:rPr>
              <a:t>) KG </a:t>
            </a:r>
            <a:r>
              <a:rPr lang="ko-KR" altLang="en-US" sz="1800" b="1" kern="0" dirty="0" err="1">
                <a:latin typeface="+mj-ea"/>
                <a:ea typeface="+mj-ea"/>
              </a:rPr>
              <a:t>에듀원</a:t>
            </a:r>
            <a:r>
              <a:rPr lang="ko-KR" altLang="en-US" sz="1800" b="1" kern="0" dirty="0">
                <a:latin typeface="+mj-ea"/>
                <a:ea typeface="+mj-ea"/>
              </a:rPr>
              <a:t> </a:t>
            </a:r>
            <a:r>
              <a:rPr lang="en-US" altLang="ko-KR" sz="1800" b="1" kern="0" dirty="0">
                <a:latin typeface="+mj-ea"/>
                <a:ea typeface="+mj-ea"/>
              </a:rPr>
              <a:t>/ </a:t>
            </a:r>
            <a:r>
              <a:rPr lang="ko-KR" altLang="en-US" sz="1800" b="1" kern="0" dirty="0" err="1">
                <a:latin typeface="+mj-ea"/>
                <a:ea typeface="+mj-ea"/>
              </a:rPr>
              <a:t>내일코칭</a:t>
            </a:r>
            <a:r>
              <a:rPr lang="ko-KR" altLang="en-US" sz="1800" b="1" kern="0" dirty="0">
                <a:latin typeface="+mj-ea"/>
                <a:ea typeface="+mj-ea"/>
              </a:rPr>
              <a:t> </a:t>
            </a:r>
            <a:r>
              <a:rPr lang="en-US" altLang="ko-KR" sz="1800" b="1" kern="0" dirty="0">
                <a:latin typeface="+mj-ea"/>
                <a:ea typeface="+mj-ea"/>
              </a:rPr>
              <a:t>/ IT </a:t>
            </a:r>
            <a:r>
              <a:rPr lang="ko-KR" altLang="en-US" sz="1800" b="1" kern="0" dirty="0">
                <a:latin typeface="+mj-ea"/>
                <a:ea typeface="+mj-ea"/>
              </a:rPr>
              <a:t>직무 대표 강사</a:t>
            </a:r>
            <a:endParaRPr lang="en-US" altLang="ko-KR" sz="1800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주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더조은내일</a:t>
            </a:r>
            <a:r>
              <a:rPr lang="ko-KR" altLang="en-US" sz="1800" kern="0" dirty="0">
                <a:latin typeface="+mj-ea"/>
                <a:ea typeface="+mj-ea"/>
              </a:rPr>
              <a:t> 인재개발연구소장</a:t>
            </a: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사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전국로봇과학교육자협회</a:t>
            </a:r>
            <a:r>
              <a:rPr lang="ko-KR" altLang="en-US" sz="1800" kern="0" dirty="0">
                <a:latin typeface="+mj-ea"/>
                <a:ea typeface="+mj-ea"/>
              </a:rPr>
              <a:t> 사무국장</a:t>
            </a: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사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전국로봇과학교육자협회</a:t>
            </a:r>
            <a:r>
              <a:rPr lang="ko-KR" altLang="en-US" sz="1800" kern="0" dirty="0">
                <a:latin typeface="+mj-ea"/>
                <a:ea typeface="+mj-ea"/>
              </a:rPr>
              <a:t> 대전지부장</a:t>
            </a:r>
            <a:endParaRPr lang="en-US" altLang="ko-KR" sz="1800" kern="0" dirty="0">
              <a:latin typeface="+mj-ea"/>
              <a:ea typeface="+mj-ea"/>
            </a:endParaRP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(</a:t>
            </a:r>
            <a:r>
              <a:rPr lang="ko-KR" altLang="en-US" sz="1800" kern="0" dirty="0">
                <a:latin typeface="+mj-ea"/>
                <a:ea typeface="+mj-ea"/>
              </a:rPr>
              <a:t>주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포디블록</a:t>
            </a:r>
            <a:r>
              <a:rPr lang="ko-KR" altLang="en-US" sz="1800" kern="0" dirty="0">
                <a:latin typeface="+mj-ea"/>
                <a:ea typeface="+mj-ea"/>
              </a:rPr>
              <a:t> 사업본부장</a:t>
            </a:r>
          </a:p>
          <a:p>
            <a:pPr lvl="0" latinLnBrk="0">
              <a:lnSpc>
                <a:spcPct val="120000"/>
              </a:lnSpc>
              <a:defRPr/>
            </a:pPr>
            <a:r>
              <a:rPr lang="ko-KR" altLang="en-US" sz="1800" kern="0" dirty="0">
                <a:latin typeface="+mj-ea"/>
                <a:ea typeface="+mj-ea"/>
              </a:rPr>
              <a:t>  전</a:t>
            </a:r>
            <a:r>
              <a:rPr lang="en-US" altLang="ko-KR" sz="1800" kern="0" dirty="0">
                <a:latin typeface="+mj-ea"/>
                <a:ea typeface="+mj-ea"/>
              </a:rPr>
              <a:t>) </a:t>
            </a:r>
            <a:r>
              <a:rPr lang="ko-KR" altLang="en-US" sz="1800" kern="0" dirty="0" err="1">
                <a:latin typeface="+mj-ea"/>
                <a:ea typeface="+mj-ea"/>
              </a:rPr>
              <a:t>빅사이언스</a:t>
            </a:r>
            <a:r>
              <a:rPr lang="ko-KR" altLang="en-US" sz="1800" kern="0" dirty="0">
                <a:latin typeface="+mj-ea"/>
                <a:ea typeface="+mj-ea"/>
              </a:rPr>
              <a:t> 대전지사장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5EEE1004-6D55-4020-A477-F6A312C2EBC3}"/>
              </a:ext>
            </a:extLst>
          </p:cNvPr>
          <p:cNvGrpSpPr/>
          <p:nvPr userDrawn="1"/>
        </p:nvGrpSpPr>
        <p:grpSpPr>
          <a:xfrm>
            <a:off x="5482670" y="645446"/>
            <a:ext cx="6267221" cy="1512620"/>
            <a:chOff x="5130800" y="1117600"/>
            <a:chExt cx="6267221" cy="151262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9C644E7-60C6-42A2-9C92-7C2715E66C78}"/>
                </a:ext>
              </a:extLst>
            </p:cNvPr>
            <p:cNvSpPr txBox="1"/>
            <p:nvPr/>
          </p:nvSpPr>
          <p:spPr>
            <a:xfrm>
              <a:off x="5130800" y="1117600"/>
              <a:ext cx="626645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0">
                  <a:latin typeface="Adobe 고딕 Std B" panose="020B0800000000000000" pitchFamily="34" charset="-127"/>
                  <a:ea typeface="Adobe 고딕 Std B" panose="020B0800000000000000" pitchFamily="34" charset="-127"/>
                </a:rPr>
                <a:t>BIGDATA DESIGN</a:t>
              </a:r>
              <a:endParaRPr lang="ko-KR" altLang="en-US" sz="6000">
                <a:latin typeface="Adobe 고딕 Std B" panose="020B0800000000000000" pitchFamily="34" charset="-127"/>
                <a:ea typeface="Adobe 고딕 Std B" panose="020B0800000000000000" pitchFamily="34" charset="-127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1763970-DE27-497F-9649-F0A912E85777}"/>
                </a:ext>
              </a:extLst>
            </p:cNvPr>
            <p:cNvSpPr txBox="1"/>
            <p:nvPr/>
          </p:nvSpPr>
          <p:spPr>
            <a:xfrm>
              <a:off x="5168431" y="1968500"/>
              <a:ext cx="6229590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670">
                  <a:solidFill>
                    <a:schemeClr val="tx1">
                      <a:lumMod val="75000"/>
                      <a:lumOff val="25000"/>
                    </a:schemeClr>
                  </a:solidFill>
                  <a:latin typeface="Adobe Heiti Std R" panose="020B0400000000000000" pitchFamily="34" charset="-128"/>
                  <a:ea typeface="Adobe Heiti Std R" panose="020B0400000000000000" pitchFamily="34" charset="-128"/>
                </a:rPr>
                <a:t>Programming – Python &amp; R</a:t>
              </a:r>
              <a:endParaRPr lang="ko-KR" altLang="en-US" sz="3670">
                <a:solidFill>
                  <a:schemeClr val="tx1">
                    <a:lumMod val="75000"/>
                    <a:lumOff val="25000"/>
                  </a:schemeClr>
                </a:solidFill>
                <a:latin typeface="Adobe Heiti Std R" panose="020B0400000000000000" pitchFamily="34" charset="-128"/>
                <a:ea typeface="Adobe 고딕 Std B" panose="020B0800000000000000" pitchFamily="34" charset="-127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8464171-977C-4C0B-B070-E167C1A4CBA4}"/>
              </a:ext>
            </a:extLst>
          </p:cNvPr>
          <p:cNvSpPr txBox="1"/>
          <p:nvPr userDrawn="1"/>
        </p:nvSpPr>
        <p:spPr>
          <a:xfrm>
            <a:off x="6335164" y="5237418"/>
            <a:ext cx="2471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/>
              <a:t>변명섭</a:t>
            </a:r>
            <a:endParaRPr lang="ko-KR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5953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959595"/>
                </a:solidFill>
                <a:latin typeface="NanumBarunGothic" panose="020B0603020101020101" pitchFamily="34" charset="-127"/>
                <a:cs typeface="Arial Unicode MS"/>
              </a:defRPr>
            </a:lvl1pPr>
          </a:lstStyle>
          <a:p>
            <a:pPr marL="16933">
              <a:spcBef>
                <a:spcPts val="20"/>
              </a:spcBef>
            </a:pPr>
            <a:endParaRPr lang="en-US" spc="13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 b="0" i="0">
                <a:solidFill>
                  <a:schemeClr val="tx1">
                    <a:tint val="75000"/>
                  </a:schemeClr>
                </a:solidFill>
                <a:latin typeface="NanumBarunGothic" panose="020B0603020101020101" pitchFamily="34" charset="-127"/>
                <a:ea typeface="NanumBarunGothic" panose="020B0603020101020101" pitchFamily="34" charset="-127"/>
              </a:defRPr>
            </a:lvl1pPr>
          </a:lstStyle>
          <a:p>
            <a:fld id="{E649F988-2618-43AB-BDFB-AE8ECD5FA5AE}" type="datetime1">
              <a:rPr lang="ko-KR" altLang="en-US" smtClean="0"/>
              <a:t>2022-12-13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33" b="0" i="0">
                <a:solidFill>
                  <a:schemeClr val="tx1">
                    <a:lumMod val="75000"/>
                    <a:lumOff val="25000"/>
                  </a:schemeClr>
                </a:solidFill>
                <a:latin typeface="NanumBarunGothic" panose="020B0603020101020101" pitchFamily="34" charset="-127"/>
                <a:cs typeface="Arial Unicode MS"/>
              </a:defRPr>
            </a:lvl1pPr>
          </a:lstStyle>
          <a:p>
            <a:pPr marL="50799"/>
            <a:fld id="{81D60167-4931-47E6-BA6A-407CBD079E47}" type="slidenum">
              <a:rPr lang="en-US" altLang="ko-KR" spc="20" smtClean="0"/>
              <a:pPr marL="50799"/>
              <a:t>‹#›</a:t>
            </a:fld>
            <a:endParaRPr lang="en-US" altLang="ko-KR" spc="20" dirty="0"/>
          </a:p>
        </p:txBody>
      </p:sp>
    </p:spTree>
    <p:extLst>
      <p:ext uri="{BB962C8B-B14F-4D97-AF65-F5344CB8AC3E}">
        <p14:creationId xmlns:p14="http://schemas.microsoft.com/office/powerpoint/2010/main" val="1681998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31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  <p:sldLayoutId id="2147483654" r:id="rId4"/>
    <p:sldLayoutId id="2147483652" r:id="rId5"/>
    <p:sldLayoutId id="2147483653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245A7FEC-2329-58CE-52EA-6E53A3BB1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5050" y="1568497"/>
            <a:ext cx="79086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[SW</a:t>
            </a:r>
            <a:r>
              <a:rPr lang="ko-KR" altLang="en-US" sz="3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교수법 및 학습지도안 작성법</a:t>
            </a:r>
            <a:r>
              <a:rPr lang="en-US" altLang="ko-KR" sz="3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]</a:t>
            </a:r>
            <a:endParaRPr lang="ko-KR" altLang="en-US" sz="3000" b="1" dirty="0">
              <a:solidFill>
                <a:schemeClr val="accent2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67958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텍스트, 전자기기, 실내, 컴퓨터이(가) 표시된 사진&#10;&#10;자동 생성된 설명">
            <a:extLst>
              <a:ext uri="{FF2B5EF4-FFF2-40B4-BE49-F238E27FC236}">
                <a16:creationId xmlns:a16="http://schemas.microsoft.com/office/drawing/2014/main" id="{0BDDE15D-BF12-4E2E-B963-E58C08AF16C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11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9F535F7-4414-4ACE-8CA0-4B4A2E4C757A}"/>
              </a:ext>
            </a:extLst>
          </p:cNvPr>
          <p:cNvSpPr txBox="1"/>
          <p:nvPr/>
        </p:nvSpPr>
        <p:spPr>
          <a:xfrm>
            <a:off x="0" y="2197112"/>
            <a:ext cx="12192000" cy="190821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SW </a:t>
            </a:r>
            <a:r>
              <a:rPr lang="ko-KR" altLang="en-US" sz="54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강사가 되기 위한 준비</a:t>
            </a:r>
            <a:endParaRPr lang="en-US" altLang="ko-KR" sz="54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 algn="ctr"/>
            <a:endParaRPr lang="en-US" altLang="ko-KR" sz="28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 algn="ctr"/>
            <a:r>
              <a:rPr lang="en-US" altLang="ko-KR" sz="36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rgbClr val="FFC000"/>
                </a:solidFill>
                <a:ea typeface="NanumBarunGothic" charset="-127"/>
              </a:rPr>
              <a:t>2. SW </a:t>
            </a:r>
            <a:r>
              <a:rPr lang="ko-KR" altLang="en-US" sz="36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rgbClr val="FFC000"/>
                </a:solidFill>
                <a:ea typeface="NanumBarunGothic" charset="-127"/>
              </a:rPr>
              <a:t>강사의 </a:t>
            </a:r>
            <a:r>
              <a:rPr lang="en-US" altLang="ko-KR" sz="36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rgbClr val="FFC000"/>
                </a:solidFill>
                <a:ea typeface="NanumBarunGothic" charset="-127"/>
              </a:rPr>
              <a:t>Check list</a:t>
            </a:r>
            <a:r>
              <a:rPr lang="ko-KR" altLang="en-US" sz="36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rgbClr val="FFC000"/>
                </a:solidFill>
                <a:ea typeface="NanumBarunGothic" charset="-127"/>
              </a:rPr>
              <a:t> </a:t>
            </a:r>
            <a:endParaRPr lang="en-US" altLang="ko-KR" sz="36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rgbClr val="FFC000"/>
              </a:solidFill>
              <a:ea typeface="NanumBarunGothic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0465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E753D8-7C97-4EAB-8CDF-4E58A9EFEF97}"/>
              </a:ext>
            </a:extLst>
          </p:cNvPr>
          <p:cNvSpPr txBox="1"/>
          <p:nvPr/>
        </p:nvSpPr>
        <p:spPr>
          <a:xfrm>
            <a:off x="1363112" y="1266869"/>
            <a:ext cx="10450516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[</a:t>
            </a:r>
            <a:r>
              <a:rPr lang="ko-KR" altLang="en-US" sz="2500" b="1" dirty="0"/>
              <a:t> 자기 자신에 대한 준비 </a:t>
            </a:r>
            <a:r>
              <a:rPr lang="en-US" altLang="ko-KR" sz="2500" b="1" dirty="0"/>
              <a:t>]</a:t>
            </a:r>
            <a:endParaRPr lang="ko-KR" altLang="en-US" sz="2500" b="1" dirty="0"/>
          </a:p>
          <a:p>
            <a:r>
              <a:rPr lang="ko-KR" altLang="en-US" sz="2500" dirty="0" err="1"/>
              <a:t>학생들과의</a:t>
            </a:r>
            <a:r>
              <a:rPr lang="ko-KR" altLang="en-US" sz="2500" dirty="0"/>
              <a:t> </a:t>
            </a:r>
            <a:r>
              <a:rPr lang="ko-KR" altLang="en-US" sz="2500" b="1" dirty="0">
                <a:solidFill>
                  <a:srgbClr val="FF0000"/>
                </a:solidFill>
              </a:rPr>
              <a:t>첫 대면</a:t>
            </a:r>
            <a:r>
              <a:rPr lang="ko-KR" altLang="en-US" sz="2500" dirty="0"/>
              <a:t>을 준비함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en-US" altLang="ko-KR" sz="2500" b="1" dirty="0">
                <a:solidFill>
                  <a:schemeClr val="bg1"/>
                </a:solidFill>
              </a:rPr>
              <a:t>[</a:t>
            </a:r>
            <a:r>
              <a:rPr lang="ko-KR" altLang="en-US" sz="2500" b="1" dirty="0">
                <a:solidFill>
                  <a:schemeClr val="bg1"/>
                </a:solidFill>
              </a:rPr>
              <a:t> 용어</a:t>
            </a:r>
            <a:r>
              <a:rPr lang="en-US" altLang="ko-KR" sz="2500" b="1" dirty="0">
                <a:solidFill>
                  <a:schemeClr val="bg1"/>
                </a:solidFill>
              </a:rPr>
              <a:t>&amp;</a:t>
            </a:r>
            <a:r>
              <a:rPr lang="ko-KR" altLang="en-US" sz="2500" b="1" dirty="0">
                <a:solidFill>
                  <a:schemeClr val="bg1"/>
                </a:solidFill>
              </a:rPr>
              <a:t>개념에 대한 준비 </a:t>
            </a:r>
            <a:r>
              <a:rPr lang="en-US" altLang="ko-KR" sz="2500" b="1" dirty="0">
                <a:solidFill>
                  <a:schemeClr val="bg1"/>
                </a:solidFill>
              </a:rPr>
              <a:t>] </a:t>
            </a:r>
            <a:endParaRPr lang="ko-KR" altLang="en-US" sz="2500" b="1" dirty="0">
              <a:solidFill>
                <a:schemeClr val="bg1"/>
              </a:solidFill>
            </a:endParaRPr>
          </a:p>
          <a:p>
            <a:r>
              <a:rPr lang="ko-KR" altLang="en-US" sz="2500" dirty="0">
                <a:solidFill>
                  <a:schemeClr val="bg1"/>
                </a:solidFill>
              </a:rPr>
              <a:t>컴퓨터</a:t>
            </a:r>
            <a:r>
              <a:rPr lang="en-US" altLang="ko-KR" sz="2500" dirty="0">
                <a:solidFill>
                  <a:schemeClr val="bg1"/>
                </a:solidFill>
              </a:rPr>
              <a:t>, </a:t>
            </a:r>
            <a:r>
              <a:rPr lang="ko-KR" altLang="en-US" sz="2500" dirty="0">
                <a:solidFill>
                  <a:schemeClr val="bg1"/>
                </a:solidFill>
              </a:rPr>
              <a:t>최신 </a:t>
            </a:r>
            <a:r>
              <a:rPr lang="en-US" altLang="ko-KR" sz="2500" dirty="0">
                <a:solidFill>
                  <a:schemeClr val="bg1"/>
                </a:solidFill>
              </a:rPr>
              <a:t>IT </a:t>
            </a:r>
            <a:r>
              <a:rPr lang="ko-KR" altLang="en-US" sz="2500" dirty="0">
                <a:solidFill>
                  <a:schemeClr val="bg1"/>
                </a:solidFill>
              </a:rPr>
              <a:t>관련 용어를 </a:t>
            </a:r>
            <a:r>
              <a:rPr lang="ko-KR" altLang="en-US" sz="2500" b="1" dirty="0">
                <a:solidFill>
                  <a:schemeClr val="bg1"/>
                </a:solidFill>
              </a:rPr>
              <a:t>아이들의  눈높이</a:t>
            </a:r>
            <a:r>
              <a:rPr lang="ko-KR" altLang="en-US" sz="2500" dirty="0">
                <a:solidFill>
                  <a:schemeClr val="bg1"/>
                </a:solidFill>
              </a:rPr>
              <a:t>에서 설명할 수 있어야 함</a:t>
            </a:r>
            <a:endParaRPr lang="en-US" altLang="ko-KR" sz="2500" dirty="0">
              <a:solidFill>
                <a:schemeClr val="bg1"/>
              </a:solidFill>
            </a:endParaRPr>
          </a:p>
          <a:p>
            <a:r>
              <a:rPr lang="ko-KR" altLang="en-US" sz="2500" dirty="0">
                <a:solidFill>
                  <a:schemeClr val="bg1"/>
                </a:solidFill>
              </a:rPr>
              <a:t>  </a:t>
            </a:r>
            <a:endParaRPr lang="en-US" altLang="ko-KR" sz="2500" dirty="0">
              <a:solidFill>
                <a:schemeClr val="bg1"/>
              </a:solidFill>
            </a:endParaRPr>
          </a:p>
          <a:p>
            <a:r>
              <a:rPr lang="en-US" altLang="ko-KR" sz="2500" b="1" dirty="0">
                <a:solidFill>
                  <a:schemeClr val="bg1"/>
                </a:solidFill>
              </a:rPr>
              <a:t>[</a:t>
            </a:r>
            <a:r>
              <a:rPr lang="ko-KR" altLang="en-US" sz="2500" b="1" dirty="0">
                <a:solidFill>
                  <a:schemeClr val="bg1"/>
                </a:solidFill>
              </a:rPr>
              <a:t> 학습도구에 대한 준비 </a:t>
            </a:r>
            <a:r>
              <a:rPr lang="en-US" altLang="ko-KR" sz="2500" b="1" dirty="0">
                <a:solidFill>
                  <a:schemeClr val="bg1"/>
                </a:solidFill>
              </a:rPr>
              <a:t>] </a:t>
            </a:r>
            <a:endParaRPr lang="ko-KR" altLang="en-US" sz="2500" b="1" dirty="0">
              <a:solidFill>
                <a:schemeClr val="bg1"/>
              </a:solidFill>
            </a:endParaRPr>
          </a:p>
          <a:p>
            <a:r>
              <a:rPr lang="ko-KR" altLang="en-US" sz="2500" dirty="0">
                <a:solidFill>
                  <a:schemeClr val="bg1"/>
                </a:solidFill>
              </a:rPr>
              <a:t>대면 및 비 대면 교육을 위한 </a:t>
            </a:r>
            <a:r>
              <a:rPr lang="ko-KR" altLang="en-US" sz="2500" b="1" dirty="0">
                <a:solidFill>
                  <a:schemeClr val="bg1"/>
                </a:solidFill>
              </a:rPr>
              <a:t>컴퓨터</a:t>
            </a:r>
            <a:r>
              <a:rPr lang="en-US" altLang="ko-KR" sz="2500" b="1" dirty="0">
                <a:solidFill>
                  <a:schemeClr val="bg1"/>
                </a:solidFill>
              </a:rPr>
              <a:t>&amp;</a:t>
            </a:r>
            <a:r>
              <a:rPr lang="ko-KR" altLang="en-US" sz="2500" b="1" dirty="0">
                <a:solidFill>
                  <a:schemeClr val="bg1"/>
                </a:solidFill>
              </a:rPr>
              <a:t>시스템</a:t>
            </a:r>
            <a:r>
              <a:rPr lang="en-US" altLang="ko-KR" sz="2500" dirty="0">
                <a:solidFill>
                  <a:schemeClr val="bg1"/>
                </a:solidFill>
              </a:rPr>
              <a:t>,  </a:t>
            </a:r>
            <a:r>
              <a:rPr lang="ko-KR" altLang="en-US" sz="2500" dirty="0">
                <a:solidFill>
                  <a:schemeClr val="bg1"/>
                </a:solidFill>
              </a:rPr>
              <a:t>코딩 학습을 위한 </a:t>
            </a:r>
            <a:r>
              <a:rPr lang="ko-KR" altLang="en-US" sz="2500" b="1" dirty="0">
                <a:solidFill>
                  <a:schemeClr val="bg1"/>
                </a:solidFill>
              </a:rPr>
              <a:t>교구</a:t>
            </a:r>
            <a:r>
              <a:rPr lang="ko-KR" altLang="en-US" sz="2500" dirty="0">
                <a:solidFill>
                  <a:schemeClr val="bg1"/>
                </a:solidFill>
              </a:rPr>
              <a:t> 준비</a:t>
            </a:r>
            <a:endParaRPr lang="en-US" altLang="ko-KR" sz="2500" dirty="0">
              <a:solidFill>
                <a:schemeClr val="bg1"/>
              </a:solidFill>
            </a:endParaRPr>
          </a:p>
          <a:p>
            <a:endParaRPr lang="en-US" altLang="ko-KR" sz="2500" dirty="0">
              <a:solidFill>
                <a:schemeClr val="bg1"/>
              </a:solidFill>
            </a:endParaRPr>
          </a:p>
          <a:p>
            <a:r>
              <a:rPr lang="en-US" altLang="ko-KR" sz="2500" b="1" dirty="0">
                <a:solidFill>
                  <a:schemeClr val="bg1"/>
                </a:solidFill>
              </a:rPr>
              <a:t>[</a:t>
            </a:r>
            <a:r>
              <a:rPr lang="ko-KR" altLang="en-US" sz="2500" b="1" dirty="0">
                <a:solidFill>
                  <a:schemeClr val="bg1"/>
                </a:solidFill>
              </a:rPr>
              <a:t> 학습 운영에 대한 준비 </a:t>
            </a:r>
            <a:r>
              <a:rPr lang="en-US" altLang="ko-KR" sz="2500" b="1" dirty="0">
                <a:solidFill>
                  <a:schemeClr val="bg1"/>
                </a:solidFill>
              </a:rPr>
              <a:t>] </a:t>
            </a:r>
            <a:endParaRPr lang="ko-KR" altLang="en-US" sz="2500" b="1" dirty="0">
              <a:solidFill>
                <a:schemeClr val="bg1"/>
              </a:solidFill>
            </a:endParaRPr>
          </a:p>
          <a:p>
            <a:r>
              <a:rPr lang="ko-KR" altLang="en-US" sz="2500" dirty="0">
                <a:solidFill>
                  <a:schemeClr val="bg1"/>
                </a:solidFill>
              </a:rPr>
              <a:t>학습 중간에 필요한 소소한 </a:t>
            </a:r>
            <a:r>
              <a:rPr lang="ko-KR" altLang="en-US" sz="2500" b="1" dirty="0">
                <a:solidFill>
                  <a:schemeClr val="bg1"/>
                </a:solidFill>
              </a:rPr>
              <a:t>이벤트</a:t>
            </a:r>
            <a:r>
              <a:rPr lang="en-US" altLang="ko-KR" sz="2500" dirty="0">
                <a:solidFill>
                  <a:schemeClr val="bg1"/>
                </a:solidFill>
              </a:rPr>
              <a:t>, </a:t>
            </a:r>
            <a:r>
              <a:rPr lang="ko-KR" altLang="en-US" sz="2500" b="1" dirty="0">
                <a:solidFill>
                  <a:schemeClr val="bg1"/>
                </a:solidFill>
              </a:rPr>
              <a:t>피드백</a:t>
            </a:r>
            <a:r>
              <a:rPr lang="ko-KR" altLang="en-US" sz="2500" dirty="0">
                <a:solidFill>
                  <a:schemeClr val="bg1"/>
                </a:solidFill>
              </a:rPr>
              <a:t> 방법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7AF8D-4B09-46A4-856F-AD611D6DD13B}"/>
              </a:ext>
            </a:extLst>
          </p:cNvPr>
          <p:cNvSpPr txBox="1"/>
          <p:nvPr/>
        </p:nvSpPr>
        <p:spPr>
          <a:xfrm>
            <a:off x="524912" y="1161361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ko-KR" altLang="en-US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E5C543-6788-4A4F-AE53-E9E5E1DCFB39}"/>
              </a:ext>
            </a:extLst>
          </p:cNvPr>
          <p:cNvSpPr txBox="1"/>
          <p:nvPr/>
        </p:nvSpPr>
        <p:spPr>
          <a:xfrm>
            <a:off x="524912" y="2282532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728CD1-D9E8-453B-AA21-E42338DE1AF0}"/>
              </a:ext>
            </a:extLst>
          </p:cNvPr>
          <p:cNvSpPr txBox="1"/>
          <p:nvPr/>
        </p:nvSpPr>
        <p:spPr>
          <a:xfrm>
            <a:off x="524912" y="3436694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7D4077-3C19-43EF-AED5-720DAB499A87}"/>
              </a:ext>
            </a:extLst>
          </p:cNvPr>
          <p:cNvSpPr txBox="1"/>
          <p:nvPr/>
        </p:nvSpPr>
        <p:spPr>
          <a:xfrm>
            <a:off x="524912" y="4660666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77BA946F-121E-4CAB-8109-C17F264DB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</p:spPr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</a:p>
        </p:txBody>
      </p:sp>
    </p:spTree>
    <p:extLst>
      <p:ext uri="{BB962C8B-B14F-4D97-AF65-F5344CB8AC3E}">
        <p14:creationId xmlns:p14="http://schemas.microsoft.com/office/powerpoint/2010/main" val="4074234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>
            <a:extLst>
              <a:ext uri="{FF2B5EF4-FFF2-40B4-BE49-F238E27FC236}">
                <a16:creationId xmlns:a16="http://schemas.microsoft.com/office/drawing/2014/main" id="{9379ACCD-4297-4858-B04D-A854EDD5E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</p:spPr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B033C104-6D9E-4C13-9A0C-97DA683448A7}"/>
              </a:ext>
            </a:extLst>
          </p:cNvPr>
          <p:cNvGrpSpPr/>
          <p:nvPr/>
        </p:nvGrpSpPr>
        <p:grpSpPr>
          <a:xfrm>
            <a:off x="7729704" y="4064247"/>
            <a:ext cx="2474166" cy="2472147"/>
            <a:chOff x="3027276" y="2651598"/>
            <a:chExt cx="2996012" cy="2993569"/>
          </a:xfrm>
        </p:grpSpPr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5C17B913-F6EF-4C8C-90DF-B7D09101800B}"/>
                </a:ext>
              </a:extLst>
            </p:cNvPr>
            <p:cNvSpPr/>
            <p:nvPr/>
          </p:nvSpPr>
          <p:spPr>
            <a:xfrm>
              <a:off x="3027276" y="2651598"/>
              <a:ext cx="2993568" cy="2993569"/>
            </a:xfrm>
            <a:prstGeom prst="ellipse">
              <a:avLst/>
            </a:prstGeom>
            <a:solidFill>
              <a:srgbClr val="70AD47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2400" dirty="0">
                <a:latin typeface="NanumBarunGothic" panose="020B0603020101020101" pitchFamily="34" charset="-127"/>
                <a:ea typeface="NanumBarunGothic" panose="020B0603020101020101" pitchFamily="34" charset="-127"/>
              </a:endParaRPr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1D7B9C9C-9672-4884-BB4C-5BAD4EA1D13D}"/>
                </a:ext>
              </a:extLst>
            </p:cNvPr>
            <p:cNvSpPr/>
            <p:nvPr/>
          </p:nvSpPr>
          <p:spPr>
            <a:xfrm>
              <a:off x="3029718" y="3747223"/>
              <a:ext cx="2993570" cy="1006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400" b="1" dirty="0">
                  <a:solidFill>
                    <a:schemeClr val="bg1"/>
                  </a:solidFill>
                  <a:latin typeface="NanumBarunGothic" charset="-127"/>
                  <a:ea typeface="NanumBarunGothic" charset="-127"/>
                  <a:cs typeface="NanumBarunGothic" charset="-127"/>
                </a:rPr>
                <a:t>다가가기 쉬운</a:t>
              </a:r>
              <a:endParaRPr lang="en-US" altLang="ko-KR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endParaRPr>
            </a:p>
            <a:p>
              <a:pPr algn="ctr"/>
              <a:r>
                <a:rPr lang="ko-KR" altLang="en-US" sz="2400" b="1" dirty="0">
                  <a:solidFill>
                    <a:schemeClr val="bg1"/>
                  </a:solidFill>
                  <a:latin typeface="NanumBarunGothic" charset="-127"/>
                  <a:ea typeface="NanumBarunGothic" charset="-127"/>
                  <a:cs typeface="NanumBarunGothic" charset="-127"/>
                </a:rPr>
                <a:t>선생님</a:t>
              </a:r>
              <a:endParaRPr lang="en-US" altLang="ko-KR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endParaRPr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E012A502-4CA1-47CF-B8C9-603DD05B60C8}"/>
              </a:ext>
            </a:extLst>
          </p:cNvPr>
          <p:cNvGrpSpPr/>
          <p:nvPr/>
        </p:nvGrpSpPr>
        <p:grpSpPr>
          <a:xfrm>
            <a:off x="1585308" y="2913040"/>
            <a:ext cx="2443521" cy="2434240"/>
            <a:chOff x="2786915" y="2872293"/>
            <a:chExt cx="3004982" cy="2993569"/>
          </a:xfrm>
        </p:grpSpPr>
        <p:sp>
          <p:nvSpPr>
            <p:cNvPr id="20" name="타원 19">
              <a:extLst>
                <a:ext uri="{FF2B5EF4-FFF2-40B4-BE49-F238E27FC236}">
                  <a16:creationId xmlns:a16="http://schemas.microsoft.com/office/drawing/2014/main" id="{85C82B3D-2BA9-4062-99E0-3236D80DCD41}"/>
                </a:ext>
              </a:extLst>
            </p:cNvPr>
            <p:cNvSpPr/>
            <p:nvPr/>
          </p:nvSpPr>
          <p:spPr>
            <a:xfrm>
              <a:off x="2798329" y="2872293"/>
              <a:ext cx="2993568" cy="29935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2400" dirty="0">
                <a:latin typeface="NanumBarunGothic" panose="020B0603020101020101" pitchFamily="34" charset="-127"/>
                <a:ea typeface="NanumBarunGothic" panose="020B0603020101020101" pitchFamily="34" charset="-127"/>
              </a:endParaRPr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CEDD482B-2387-495E-8660-03BEFB383E31}"/>
                </a:ext>
              </a:extLst>
            </p:cNvPr>
            <p:cNvSpPr/>
            <p:nvPr/>
          </p:nvSpPr>
          <p:spPr>
            <a:xfrm>
              <a:off x="2786915" y="3935090"/>
              <a:ext cx="2993570" cy="102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400" b="1" dirty="0">
                  <a:solidFill>
                    <a:schemeClr val="bg1"/>
                  </a:solidFill>
                  <a:latin typeface="NanumBarunGothic" charset="-127"/>
                  <a:ea typeface="NanumBarunGothic" charset="-127"/>
                  <a:cs typeface="NanumBarunGothic" charset="-127"/>
                </a:rPr>
                <a:t>부드러운</a:t>
              </a:r>
              <a:endParaRPr lang="en-US" altLang="ko-KR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endParaRPr>
            </a:p>
            <a:p>
              <a:pPr algn="ctr"/>
              <a:r>
                <a:rPr lang="ko-KR" altLang="en-US" sz="2400" b="1" dirty="0">
                  <a:solidFill>
                    <a:schemeClr val="bg1"/>
                  </a:solidFill>
                  <a:latin typeface="NanumBarunGothic" charset="-127"/>
                  <a:ea typeface="NanumBarunGothic" charset="-127"/>
                  <a:cs typeface="NanumBarunGothic" charset="-127"/>
                </a:rPr>
                <a:t>카리스마</a:t>
              </a:r>
              <a:endParaRPr lang="en-US" altLang="ko-KR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endParaRPr>
            </a:p>
          </p:txBody>
        </p: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CC2D2F56-7A3C-4CB3-82E3-8D5F650E2C48}"/>
              </a:ext>
            </a:extLst>
          </p:cNvPr>
          <p:cNvGrpSpPr/>
          <p:nvPr/>
        </p:nvGrpSpPr>
        <p:grpSpPr>
          <a:xfrm>
            <a:off x="7342535" y="725762"/>
            <a:ext cx="1856188" cy="1844614"/>
            <a:chOff x="2804859" y="2724212"/>
            <a:chExt cx="3012351" cy="2993569"/>
          </a:xfrm>
        </p:grpSpPr>
        <p:sp>
          <p:nvSpPr>
            <p:cNvPr id="24" name="타원 23">
              <a:extLst>
                <a:ext uri="{FF2B5EF4-FFF2-40B4-BE49-F238E27FC236}">
                  <a16:creationId xmlns:a16="http://schemas.microsoft.com/office/drawing/2014/main" id="{95DD011A-97E0-4958-B296-A59466321DF2}"/>
                </a:ext>
              </a:extLst>
            </p:cNvPr>
            <p:cNvSpPr/>
            <p:nvPr/>
          </p:nvSpPr>
          <p:spPr>
            <a:xfrm>
              <a:off x="2823642" y="2724212"/>
              <a:ext cx="2993568" cy="2993569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2400" dirty="0">
                <a:latin typeface="NanumBarunGothic" panose="020B0603020101020101" pitchFamily="34" charset="-127"/>
                <a:ea typeface="NanumBarunGothic" panose="020B0603020101020101" pitchFamily="34" charset="-127"/>
              </a:endParaRPr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A900E792-F32F-438C-8121-609F6C2459AA}"/>
                </a:ext>
              </a:extLst>
            </p:cNvPr>
            <p:cNvSpPr/>
            <p:nvPr/>
          </p:nvSpPr>
          <p:spPr>
            <a:xfrm>
              <a:off x="2804859" y="3529727"/>
              <a:ext cx="2993570" cy="13486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400" b="1" dirty="0" err="1">
                  <a:solidFill>
                    <a:schemeClr val="bg1"/>
                  </a:solidFill>
                  <a:latin typeface="NanumBarunGothic" charset="-127"/>
                  <a:ea typeface="NanumBarunGothic" charset="-127"/>
                  <a:cs typeface="NanumBarunGothic" charset="-127"/>
                </a:rPr>
                <a:t>곰돌이</a:t>
              </a:r>
              <a:endParaRPr lang="en-US" altLang="ko-KR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endParaRPr>
            </a:p>
            <a:p>
              <a:pPr algn="ctr"/>
              <a:r>
                <a:rPr lang="ko-KR" altLang="en-US" sz="2400" b="1" dirty="0" err="1">
                  <a:solidFill>
                    <a:schemeClr val="bg1"/>
                  </a:solidFill>
                  <a:latin typeface="NanumBarunGothic" charset="-127"/>
                  <a:ea typeface="NanumBarunGothic" charset="-127"/>
                  <a:cs typeface="NanumBarunGothic" charset="-127"/>
                </a:rPr>
                <a:t>푸우</a:t>
              </a:r>
              <a:endParaRPr lang="en-US" altLang="ko-KR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endParaRPr>
            </a:p>
          </p:txBody>
        </p:sp>
      </p:grpSp>
      <p:sp>
        <p:nvSpPr>
          <p:cNvPr id="27" name="타원 26">
            <a:extLst>
              <a:ext uri="{FF2B5EF4-FFF2-40B4-BE49-F238E27FC236}">
                <a16:creationId xmlns:a16="http://schemas.microsoft.com/office/drawing/2014/main" id="{54F06E09-5EAB-41AC-901F-D650A1EAE2D3}"/>
              </a:ext>
            </a:extLst>
          </p:cNvPr>
          <p:cNvSpPr/>
          <p:nvPr/>
        </p:nvSpPr>
        <p:spPr>
          <a:xfrm>
            <a:off x="4019550" y="1524000"/>
            <a:ext cx="4152900" cy="4152900"/>
          </a:xfrm>
          <a:prstGeom prst="ellipse">
            <a:avLst/>
          </a:prstGeom>
          <a:noFill/>
          <a:ln w="2222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NanumBarunGothic" panose="020B0603020101020101" pitchFamily="34" charset="-127"/>
              <a:ea typeface="NanumBarunGothic" panose="020B0603020101020101" pitchFamily="34" charset="-127"/>
            </a:endParaRPr>
          </a:p>
        </p:txBody>
      </p: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24944345-F804-4562-8229-652649DF6983}"/>
              </a:ext>
            </a:extLst>
          </p:cNvPr>
          <p:cNvGrpSpPr/>
          <p:nvPr/>
        </p:nvGrpSpPr>
        <p:grpSpPr>
          <a:xfrm>
            <a:off x="4787400" y="2467754"/>
            <a:ext cx="2498725" cy="2325094"/>
            <a:chOff x="4839787" y="2364640"/>
            <a:chExt cx="2498725" cy="232509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28FED1F-E138-4A04-88C6-929E73B26CAA}"/>
                </a:ext>
              </a:extLst>
            </p:cNvPr>
            <p:cNvSpPr txBox="1"/>
            <p:nvPr/>
          </p:nvSpPr>
          <p:spPr>
            <a:xfrm>
              <a:off x="4839787" y="3925251"/>
              <a:ext cx="249872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ko-KR" altLang="en-US" sz="4000" b="1" spc="-150" dirty="0">
                <a:latin typeface="Gotham Bold" panose="02000803030000020004" pitchFamily="2" charset="0"/>
                <a:ea typeface="NanumBarunGothic" charset="-127"/>
                <a:cs typeface="NanumBarunGothic" charset="-127"/>
              </a:endParaRPr>
            </a:p>
          </p:txBody>
        </p:sp>
        <p:cxnSp>
          <p:nvCxnSpPr>
            <p:cNvPr id="32" name="직선 연결선[R] 30">
              <a:extLst>
                <a:ext uri="{FF2B5EF4-FFF2-40B4-BE49-F238E27FC236}">
                  <a16:creationId xmlns:a16="http://schemas.microsoft.com/office/drawing/2014/main" id="{61BD0AFF-A7F7-453F-8796-80FDA090C363}"/>
                </a:ext>
              </a:extLst>
            </p:cNvPr>
            <p:cNvCxnSpPr>
              <a:cxnSpLocks/>
            </p:cNvCxnSpPr>
            <p:nvPr/>
          </p:nvCxnSpPr>
          <p:spPr>
            <a:xfrm>
              <a:off x="5005333" y="2364640"/>
              <a:ext cx="218133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[R] 31">
              <a:extLst>
                <a:ext uri="{FF2B5EF4-FFF2-40B4-BE49-F238E27FC236}">
                  <a16:creationId xmlns:a16="http://schemas.microsoft.com/office/drawing/2014/main" id="{8C22703E-0871-4FDA-8DA5-DD36D09BDCA5}"/>
                </a:ext>
              </a:extLst>
            </p:cNvPr>
            <p:cNvCxnSpPr>
              <a:cxnSpLocks/>
            </p:cNvCxnSpPr>
            <p:nvPr/>
          </p:nvCxnSpPr>
          <p:spPr>
            <a:xfrm>
              <a:off x="5005333" y="4689734"/>
              <a:ext cx="218133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C13A49C2-B5BB-424D-97ED-609CE6216028}"/>
              </a:ext>
            </a:extLst>
          </p:cNvPr>
          <p:cNvSpPr txBox="1"/>
          <p:nvPr/>
        </p:nvSpPr>
        <p:spPr>
          <a:xfrm>
            <a:off x="4182052" y="3121278"/>
            <a:ext cx="3621069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ko-KR" sz="3200" dirty="0">
                <a:latin typeface="NanumBarunGothic" panose="020B0603020101020101" pitchFamily="34" charset="-127"/>
                <a:ea typeface="NanumBarunGothic" panose="020B0603020101020101" pitchFamily="34" charset="-127"/>
              </a:rPr>
              <a:t> </a:t>
            </a:r>
            <a:r>
              <a:rPr kumimoji="1" lang="ko-KR" altLang="en-US" sz="3200" dirty="0">
                <a:latin typeface="NanumBarunGothic" panose="020B0603020101020101" pitchFamily="34" charset="-127"/>
                <a:ea typeface="NanumBarunGothic" panose="020B0603020101020101" pitchFamily="34" charset="-127"/>
              </a:rPr>
              <a:t>키워드</a:t>
            </a:r>
            <a:endParaRPr kumimoji="1" lang="en-US" altLang="ko-KR" sz="3200" dirty="0">
              <a:latin typeface="NanumBarunGothic" panose="020B0603020101020101" pitchFamily="34" charset="-127"/>
              <a:ea typeface="NanumBarunGothic" panose="020B0603020101020101" pitchFamily="34" charset="-127"/>
            </a:endParaRPr>
          </a:p>
          <a:p>
            <a:pPr algn="ctr"/>
            <a:r>
              <a:rPr kumimoji="1" lang="ko-KR" altLang="en-US" sz="3200" dirty="0">
                <a:latin typeface="NanumBarunGothic" panose="020B0603020101020101" pitchFamily="34" charset="-127"/>
                <a:ea typeface="NanumBarunGothic" panose="020B0603020101020101" pitchFamily="34" charset="-127"/>
              </a:rPr>
              <a:t>자기 </a:t>
            </a:r>
            <a:r>
              <a:rPr kumimoji="1" lang="ko-KR" altLang="en-US" sz="3200" dirty="0" err="1">
                <a:latin typeface="NanumBarunGothic" panose="020B0603020101020101" pitchFamily="34" charset="-127"/>
                <a:ea typeface="NanumBarunGothic" panose="020B0603020101020101" pitchFamily="34" charset="-127"/>
              </a:rPr>
              <a:t>소개법</a:t>
            </a:r>
            <a:endParaRPr kumimoji="1" lang="en-US" altLang="ko-KR" sz="3200" dirty="0">
              <a:latin typeface="NanumBarunGothic" panose="020B0603020101020101" pitchFamily="34" charset="-127"/>
              <a:ea typeface="NanumBarunGothic" panose="020B060302010102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1494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>
            <a:extLst>
              <a:ext uri="{FF2B5EF4-FFF2-40B4-BE49-F238E27FC236}">
                <a16:creationId xmlns:a16="http://schemas.microsoft.com/office/drawing/2014/main" id="{9379ACCD-4297-4858-B04D-A854EDD5E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</p:spPr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B033C104-6D9E-4C13-9A0C-97DA683448A7}"/>
              </a:ext>
            </a:extLst>
          </p:cNvPr>
          <p:cNvGrpSpPr/>
          <p:nvPr/>
        </p:nvGrpSpPr>
        <p:grpSpPr>
          <a:xfrm>
            <a:off x="7666109" y="4008092"/>
            <a:ext cx="2537762" cy="2472147"/>
            <a:chOff x="2950267" y="2583599"/>
            <a:chExt cx="3073021" cy="2993569"/>
          </a:xfrm>
        </p:grpSpPr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5C17B913-F6EF-4C8C-90DF-B7D09101800B}"/>
                </a:ext>
              </a:extLst>
            </p:cNvPr>
            <p:cNvSpPr/>
            <p:nvPr/>
          </p:nvSpPr>
          <p:spPr>
            <a:xfrm>
              <a:off x="2950267" y="2583599"/>
              <a:ext cx="2993568" cy="2993569"/>
            </a:xfrm>
            <a:prstGeom prst="ellipse">
              <a:avLst/>
            </a:prstGeom>
            <a:solidFill>
              <a:srgbClr val="70AD47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2400" dirty="0">
                <a:latin typeface="NanumBarunGothic" panose="020B0603020101020101" pitchFamily="34" charset="-127"/>
                <a:ea typeface="NanumBarunGothic" panose="020B0603020101020101" pitchFamily="34" charset="-127"/>
              </a:endParaRPr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1D7B9C9C-9672-4884-BB4C-5BAD4EA1D13D}"/>
                </a:ext>
              </a:extLst>
            </p:cNvPr>
            <p:cNvSpPr/>
            <p:nvPr/>
          </p:nvSpPr>
          <p:spPr>
            <a:xfrm>
              <a:off x="3029718" y="3576876"/>
              <a:ext cx="2993570" cy="1341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6600" b="1" dirty="0">
                  <a:solidFill>
                    <a:schemeClr val="bg1"/>
                  </a:solidFill>
                  <a:latin typeface="NanumBarunGothic" charset="-127"/>
                  <a:ea typeface="NanumBarunGothic" charset="-127"/>
                  <a:cs typeface="NanumBarunGothic" charset="-127"/>
                </a:rPr>
                <a:t>?</a:t>
              </a:r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E012A502-4CA1-47CF-B8C9-603DD05B60C8}"/>
              </a:ext>
            </a:extLst>
          </p:cNvPr>
          <p:cNvGrpSpPr/>
          <p:nvPr/>
        </p:nvGrpSpPr>
        <p:grpSpPr>
          <a:xfrm>
            <a:off x="1585308" y="3269201"/>
            <a:ext cx="2637905" cy="2434240"/>
            <a:chOff x="2786915" y="3310291"/>
            <a:chExt cx="3244030" cy="2993569"/>
          </a:xfrm>
        </p:grpSpPr>
        <p:sp>
          <p:nvSpPr>
            <p:cNvPr id="20" name="타원 19">
              <a:extLst>
                <a:ext uri="{FF2B5EF4-FFF2-40B4-BE49-F238E27FC236}">
                  <a16:creationId xmlns:a16="http://schemas.microsoft.com/office/drawing/2014/main" id="{85C82B3D-2BA9-4062-99E0-3236D80DCD41}"/>
                </a:ext>
              </a:extLst>
            </p:cNvPr>
            <p:cNvSpPr/>
            <p:nvPr/>
          </p:nvSpPr>
          <p:spPr>
            <a:xfrm>
              <a:off x="3037377" y="3310291"/>
              <a:ext cx="2993568" cy="29935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ko-KR" sz="8000" b="1" dirty="0">
                  <a:latin typeface="NanumBarunGothic" panose="020B0603020101020101" pitchFamily="34" charset="-127"/>
                  <a:ea typeface="NanumBarunGothic" panose="020B0603020101020101" pitchFamily="34" charset="-127"/>
                </a:rPr>
                <a:t>?</a:t>
              </a:r>
              <a:endParaRPr kumimoji="1" lang="ko-KR" altLang="en-US" sz="8000" b="1" dirty="0">
                <a:latin typeface="NanumBarunGothic" panose="020B0603020101020101" pitchFamily="34" charset="-127"/>
                <a:ea typeface="NanumBarunGothic" panose="020B0603020101020101" pitchFamily="34" charset="-127"/>
              </a:endParaRPr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CEDD482B-2387-495E-8660-03BEFB383E31}"/>
                </a:ext>
              </a:extLst>
            </p:cNvPr>
            <p:cNvSpPr/>
            <p:nvPr/>
          </p:nvSpPr>
          <p:spPr>
            <a:xfrm>
              <a:off x="2786915" y="3935090"/>
              <a:ext cx="2993570" cy="5677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altLang="ko-KR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endParaRPr>
            </a:p>
          </p:txBody>
        </p: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CC2D2F56-7A3C-4CB3-82E3-8D5F650E2C48}"/>
              </a:ext>
            </a:extLst>
          </p:cNvPr>
          <p:cNvGrpSpPr/>
          <p:nvPr/>
        </p:nvGrpSpPr>
        <p:grpSpPr>
          <a:xfrm>
            <a:off x="7121163" y="725762"/>
            <a:ext cx="2077560" cy="1844614"/>
            <a:chOff x="2445601" y="2724212"/>
            <a:chExt cx="3371609" cy="2993569"/>
          </a:xfrm>
        </p:grpSpPr>
        <p:sp>
          <p:nvSpPr>
            <p:cNvPr id="24" name="타원 23">
              <a:extLst>
                <a:ext uri="{FF2B5EF4-FFF2-40B4-BE49-F238E27FC236}">
                  <a16:creationId xmlns:a16="http://schemas.microsoft.com/office/drawing/2014/main" id="{95DD011A-97E0-4958-B296-A59466321DF2}"/>
                </a:ext>
              </a:extLst>
            </p:cNvPr>
            <p:cNvSpPr/>
            <p:nvPr/>
          </p:nvSpPr>
          <p:spPr>
            <a:xfrm>
              <a:off x="2823642" y="2724212"/>
              <a:ext cx="2993568" cy="2993569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ko-KR" sz="5400" b="1" dirty="0">
                  <a:latin typeface="NanumBarunGothic" panose="020B0603020101020101" pitchFamily="34" charset="-127"/>
                  <a:ea typeface="NanumBarunGothic" panose="020B0603020101020101" pitchFamily="34" charset="-127"/>
                </a:rPr>
                <a:t>?</a:t>
              </a:r>
              <a:endParaRPr kumimoji="1" lang="ko-KR" altLang="en-US" sz="5400" b="1" dirty="0">
                <a:latin typeface="NanumBarunGothic" panose="020B0603020101020101" pitchFamily="34" charset="-127"/>
                <a:ea typeface="NanumBarunGothic" panose="020B0603020101020101" pitchFamily="34" charset="-127"/>
              </a:endParaRPr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A900E792-F32F-438C-8121-609F6C2459AA}"/>
                </a:ext>
              </a:extLst>
            </p:cNvPr>
            <p:cNvSpPr/>
            <p:nvPr/>
          </p:nvSpPr>
          <p:spPr>
            <a:xfrm>
              <a:off x="2445601" y="3727242"/>
              <a:ext cx="2993570" cy="749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altLang="ko-KR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endParaRPr>
            </a:p>
          </p:txBody>
        </p:sp>
      </p:grpSp>
      <p:sp>
        <p:nvSpPr>
          <p:cNvPr id="27" name="타원 26">
            <a:extLst>
              <a:ext uri="{FF2B5EF4-FFF2-40B4-BE49-F238E27FC236}">
                <a16:creationId xmlns:a16="http://schemas.microsoft.com/office/drawing/2014/main" id="{54F06E09-5EAB-41AC-901F-D650A1EAE2D3}"/>
              </a:ext>
            </a:extLst>
          </p:cNvPr>
          <p:cNvSpPr/>
          <p:nvPr/>
        </p:nvSpPr>
        <p:spPr>
          <a:xfrm>
            <a:off x="4019550" y="1524000"/>
            <a:ext cx="4152900" cy="4152900"/>
          </a:xfrm>
          <a:prstGeom prst="ellipse">
            <a:avLst/>
          </a:prstGeom>
          <a:noFill/>
          <a:ln w="2222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NanumBarunGothic" panose="020B0603020101020101" pitchFamily="34" charset="-127"/>
              <a:ea typeface="NanumBarunGothic" panose="020B0603020101020101" pitchFamily="34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28FED1F-E138-4A04-88C6-929E73B26CAA}"/>
              </a:ext>
            </a:extLst>
          </p:cNvPr>
          <p:cNvSpPr txBox="1"/>
          <p:nvPr/>
        </p:nvSpPr>
        <p:spPr>
          <a:xfrm>
            <a:off x="4787400" y="4028365"/>
            <a:ext cx="24987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ko-KR" altLang="en-US" sz="4000" b="1" spc="-150" dirty="0">
              <a:latin typeface="Gotham Bold" panose="02000803030000020004" pitchFamily="2" charset="0"/>
              <a:ea typeface="NanumBarunGothic" charset="-127"/>
              <a:cs typeface="NanumBarunGothic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13A49C2-B5BB-424D-97ED-609CE6216028}"/>
              </a:ext>
            </a:extLst>
          </p:cNvPr>
          <p:cNvSpPr txBox="1"/>
          <p:nvPr/>
        </p:nvSpPr>
        <p:spPr>
          <a:xfrm>
            <a:off x="4285465" y="3410846"/>
            <a:ext cx="362106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ko-KR" sz="3200" dirty="0">
                <a:latin typeface="NanumBarunGothic" panose="020B0603020101020101" pitchFamily="34" charset="-127"/>
                <a:ea typeface="NanumBarunGothic" panose="020B0603020101020101" pitchFamily="34" charset="-127"/>
              </a:rPr>
              <a:t> </a:t>
            </a:r>
            <a:r>
              <a:rPr kumimoji="1" lang="ko-KR" altLang="en-US" sz="3200" dirty="0">
                <a:latin typeface="NanumBarunGothic" panose="020B0603020101020101" pitchFamily="34" charset="-127"/>
                <a:ea typeface="NanumBarunGothic" panose="020B0603020101020101" pitchFamily="34" charset="-127"/>
              </a:rPr>
              <a:t>나는 누구인가</a:t>
            </a:r>
            <a:r>
              <a:rPr kumimoji="1" lang="en-US" altLang="ko-KR" sz="3200" dirty="0">
                <a:latin typeface="NanumBarunGothic" panose="020B0603020101020101" pitchFamily="34" charset="-127"/>
                <a:ea typeface="NanumBarunGothic" panose="020B0603020101020101" pitchFamily="34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4706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7DDAB0-B477-4693-9C9D-6E6538DF4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  <a:endParaRPr lang="ko-KR" altLang="en-US" dirty="0"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61153C97-78CC-451D-8A41-DB85D02A4480}"/>
              </a:ext>
            </a:extLst>
          </p:cNvPr>
          <p:cNvSpPr txBox="1"/>
          <p:nvPr/>
        </p:nvSpPr>
        <p:spPr>
          <a:xfrm>
            <a:off x="3756342" y="2598662"/>
            <a:ext cx="4679315" cy="6673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200" b="1" spc="10" dirty="0">
                <a:latin typeface="UKIJ CJK"/>
                <a:cs typeface="UKIJ CJK"/>
              </a:rPr>
              <a:t>창의적 사고의</a:t>
            </a:r>
            <a:r>
              <a:rPr sz="4200" b="1" spc="655" dirty="0">
                <a:latin typeface="UKIJ CJK"/>
                <a:cs typeface="UKIJ CJK"/>
              </a:rPr>
              <a:t> </a:t>
            </a:r>
            <a:r>
              <a:rPr sz="4200" b="1" spc="10" dirty="0">
                <a:latin typeface="UKIJ CJK"/>
                <a:cs typeface="UKIJ CJK"/>
              </a:rPr>
              <a:t>기법</a:t>
            </a:r>
            <a:endParaRPr sz="4200" b="1" dirty="0">
              <a:latin typeface="UKIJ CJK"/>
              <a:cs typeface="UKIJ CJK"/>
            </a:endParaRPr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B9EE7B06-C204-436E-A445-B83159D2B58F}"/>
              </a:ext>
            </a:extLst>
          </p:cNvPr>
          <p:cNvSpPr txBox="1"/>
          <p:nvPr/>
        </p:nvSpPr>
        <p:spPr>
          <a:xfrm>
            <a:off x="4910036" y="3617677"/>
            <a:ext cx="270192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UKIJ CJK"/>
                <a:cs typeface="UKIJ CJK"/>
              </a:rPr>
              <a:t>마인드 맵 </a:t>
            </a:r>
            <a:r>
              <a:rPr sz="2100" spc="10" dirty="0">
                <a:latin typeface="UKIJ CJK"/>
                <a:cs typeface="UKIJ CJK"/>
              </a:rPr>
              <a:t>(Mind </a:t>
            </a:r>
            <a:r>
              <a:rPr sz="2100" spc="-10" dirty="0">
                <a:latin typeface="UKIJ CJK"/>
                <a:cs typeface="UKIJ CJK"/>
              </a:rPr>
              <a:t>map)</a:t>
            </a:r>
            <a:endParaRPr sz="2100" dirty="0">
              <a:latin typeface="UKIJ CJK"/>
              <a:cs typeface="UKIJ CJK"/>
            </a:endParaRPr>
          </a:p>
        </p:txBody>
      </p:sp>
    </p:spTree>
    <p:extLst>
      <p:ext uri="{BB962C8B-B14F-4D97-AF65-F5344CB8AC3E}">
        <p14:creationId xmlns:p14="http://schemas.microsoft.com/office/powerpoint/2010/main" val="1669114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7DDAB0-B477-4693-9C9D-6E6538DF4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  <a:endParaRPr lang="ko-KR" altLang="en-US" dirty="0"/>
          </a:p>
        </p:txBody>
      </p:sp>
      <p:pic>
        <p:nvPicPr>
          <p:cNvPr id="1026" name="Picture 2" descr="마인드맵 창시자 토니부잔이 말해주는 '마인드맵' : 네이버 포스트">
            <a:extLst>
              <a:ext uri="{FF2B5EF4-FFF2-40B4-BE49-F238E27FC236}">
                <a16:creationId xmlns:a16="http://schemas.microsoft.com/office/drawing/2014/main" id="{3758B314-F2FC-4040-B9BC-311299E21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358" y="1081453"/>
            <a:ext cx="6761284" cy="510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174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7DDAB0-B477-4693-9C9D-6E6538DF4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  <a:endParaRPr lang="ko-KR" altLang="en-US"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F2C8126C-A0DD-49E8-94B0-14DE2C906F28}"/>
              </a:ext>
            </a:extLst>
          </p:cNvPr>
          <p:cNvSpPr txBox="1">
            <a:spLocks/>
          </p:cNvSpPr>
          <p:nvPr/>
        </p:nvSpPr>
        <p:spPr>
          <a:xfrm>
            <a:off x="522261" y="1346711"/>
            <a:ext cx="2084705" cy="34544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ko-KR" altLang="en-US"/>
              <a:t>마인드 맵의</a:t>
            </a:r>
            <a:r>
              <a:rPr lang="ko-KR" altLang="en-US" spc="315"/>
              <a:t> </a:t>
            </a:r>
            <a:r>
              <a:rPr lang="ko-KR" altLang="en-US"/>
              <a:t>개념</a:t>
            </a:r>
            <a:endParaRPr lang="ko-KR" altLang="en-US" dirty="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E0D9F57-279C-49B7-B813-F49970D934EF}"/>
              </a:ext>
            </a:extLst>
          </p:cNvPr>
          <p:cNvSpPr txBox="1"/>
          <p:nvPr/>
        </p:nvSpPr>
        <p:spPr>
          <a:xfrm>
            <a:off x="543555" y="2052313"/>
            <a:ext cx="7021830" cy="142474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30"/>
              </a:spcBef>
              <a:tabLst>
                <a:tab pos="213995" algn="l"/>
              </a:tabLst>
            </a:pPr>
            <a:r>
              <a:rPr sz="1550" spc="30" dirty="0" err="1">
                <a:solidFill>
                  <a:srgbClr val="3F3F3F"/>
                </a:solidFill>
                <a:latin typeface="UKIJ CJK"/>
                <a:cs typeface="UKIJ CJK"/>
              </a:rPr>
              <a:t>마인드</a:t>
            </a: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 맵 이란</a:t>
            </a:r>
            <a:r>
              <a:rPr sz="1550" spc="35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550" spc="65" dirty="0">
                <a:solidFill>
                  <a:srgbClr val="3F3F3F"/>
                </a:solidFill>
                <a:latin typeface="UKIJ CJK"/>
                <a:cs typeface="UKIJ CJK"/>
              </a:rPr>
              <a:t>?</a:t>
            </a:r>
            <a:endParaRPr sz="1550" dirty="0">
              <a:latin typeface="UKIJ CJK"/>
              <a:cs typeface="UKIJ CJK"/>
            </a:endParaRPr>
          </a:p>
          <a:p>
            <a:pPr marL="412750" lvl="1">
              <a:lnSpc>
                <a:spcPct val="100000"/>
              </a:lnSpc>
              <a:spcBef>
                <a:spcPts val="1775"/>
              </a:spcBef>
              <a:tabLst>
                <a:tab pos="614680" algn="l"/>
              </a:tabLst>
            </a:pPr>
            <a:r>
              <a:rPr sz="1400" dirty="0" err="1">
                <a:solidFill>
                  <a:srgbClr val="3F3F3F"/>
                </a:solidFill>
                <a:latin typeface="UKIJ CJK"/>
                <a:cs typeface="UKIJ CJK"/>
              </a:rPr>
              <a:t>전체와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부분과의</a:t>
            </a:r>
            <a:r>
              <a:rPr sz="1400" spc="11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관계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정보를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시각적으로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구성한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다이어그램</a:t>
            </a:r>
            <a:endParaRPr sz="1400" dirty="0">
              <a:latin typeface="UKIJ CJK"/>
              <a:cs typeface="UKIJ CJK"/>
            </a:endParaRPr>
          </a:p>
          <a:p>
            <a:pPr lvl="1">
              <a:lnSpc>
                <a:spcPct val="100000"/>
              </a:lnSpc>
              <a:buClr>
                <a:srgbClr val="3F3F3F"/>
              </a:buClr>
              <a:buFont typeface="Georgia"/>
              <a:buChar char=""/>
            </a:pPr>
            <a:endParaRPr sz="950" dirty="0">
              <a:latin typeface="UKIJ CJK"/>
              <a:cs typeface="UKIJ CJK"/>
            </a:endParaRPr>
          </a:p>
          <a:p>
            <a:pPr marL="412750" lvl="1">
              <a:lnSpc>
                <a:spcPct val="100000"/>
              </a:lnSpc>
              <a:tabLst>
                <a:tab pos="614680" algn="l"/>
              </a:tabLst>
            </a:pPr>
            <a:r>
              <a:rPr sz="1400" dirty="0" err="1">
                <a:solidFill>
                  <a:srgbClr val="3F3F3F"/>
                </a:solidFill>
                <a:latin typeface="UKIJ CJK"/>
                <a:cs typeface="UKIJ CJK"/>
              </a:rPr>
              <a:t>창의성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 유발을 촉진하는 개인적 시각화</a:t>
            </a:r>
            <a:r>
              <a:rPr sz="1400" spc="24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촉진기법</a:t>
            </a:r>
            <a:endParaRPr sz="1400" dirty="0">
              <a:latin typeface="UKIJ CJK"/>
              <a:cs typeface="UKIJ CJK"/>
            </a:endParaRPr>
          </a:p>
          <a:p>
            <a:pPr lvl="1">
              <a:lnSpc>
                <a:spcPct val="100000"/>
              </a:lnSpc>
              <a:spcBef>
                <a:spcPts val="5"/>
              </a:spcBef>
              <a:buClr>
                <a:srgbClr val="3F3F3F"/>
              </a:buClr>
              <a:buFont typeface="Georgia"/>
              <a:buChar char=""/>
            </a:pPr>
            <a:endParaRPr sz="950" dirty="0">
              <a:latin typeface="UKIJ CJK"/>
              <a:cs typeface="UKIJ CJK"/>
            </a:endParaRPr>
          </a:p>
          <a:p>
            <a:pPr marL="412750" lvl="1">
              <a:lnSpc>
                <a:spcPct val="100000"/>
              </a:lnSpc>
              <a:tabLst>
                <a:tab pos="614680" algn="l"/>
              </a:tabLst>
            </a:pPr>
            <a:r>
              <a:rPr sz="1400" dirty="0" err="1">
                <a:solidFill>
                  <a:srgbClr val="3F3F3F"/>
                </a:solidFill>
                <a:latin typeface="UKIJ CJK"/>
                <a:cs typeface="UKIJ CJK"/>
              </a:rPr>
              <a:t>토니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부젠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spc="5" dirty="0">
                <a:solidFill>
                  <a:srgbClr val="3F3F3F"/>
                </a:solidFill>
                <a:latin typeface="UKIJ CJK"/>
                <a:cs typeface="UKIJ CJK"/>
              </a:rPr>
              <a:t>(영국의</a:t>
            </a:r>
            <a:r>
              <a:rPr sz="1400" spc="11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대중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spc="5" dirty="0">
                <a:solidFill>
                  <a:srgbClr val="3F3F3F"/>
                </a:solidFill>
                <a:latin typeface="UKIJ CJK"/>
                <a:cs typeface="UKIJ CJK"/>
              </a:rPr>
              <a:t>심리학자)에</a:t>
            </a:r>
            <a:r>
              <a:rPr sz="1400" spc="11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의해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처음으로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spc="5" dirty="0">
                <a:solidFill>
                  <a:srgbClr val="3F3F3F"/>
                </a:solidFill>
                <a:latin typeface="UKIJ CJK"/>
                <a:cs typeface="UKIJ CJK"/>
              </a:rPr>
              <a:t>“마이드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spc="10" dirty="0">
                <a:solidFill>
                  <a:srgbClr val="3F3F3F"/>
                </a:solidFill>
                <a:latin typeface="UKIJ CJK"/>
                <a:cs typeface="UKIJ CJK"/>
              </a:rPr>
              <a:t>맵”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이라는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용어사용</a:t>
            </a:r>
            <a:endParaRPr sz="1400" dirty="0">
              <a:latin typeface="UKIJ CJK"/>
              <a:cs typeface="UKIJ CJK"/>
            </a:endParaRPr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8DEC5F01-4251-43C6-8F23-41AE79F0D121}"/>
              </a:ext>
            </a:extLst>
          </p:cNvPr>
          <p:cNvSpPr/>
          <p:nvPr/>
        </p:nvSpPr>
        <p:spPr>
          <a:xfrm>
            <a:off x="832613" y="3598541"/>
            <a:ext cx="2628179" cy="2662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1FC864AE-5097-4771-B3FB-F22A06894CB4}"/>
              </a:ext>
            </a:extLst>
          </p:cNvPr>
          <p:cNvCxnSpPr/>
          <p:nvPr/>
        </p:nvCxnSpPr>
        <p:spPr>
          <a:xfrm>
            <a:off x="543555" y="1846907"/>
            <a:ext cx="1121689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359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7DDAB0-B477-4693-9C9D-6E6538DF4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  <a:endParaRPr lang="ko-KR" altLang="en-US"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48D66C88-5B8A-45E9-B8A2-177403BDB9A7}"/>
              </a:ext>
            </a:extLst>
          </p:cNvPr>
          <p:cNvSpPr txBox="1">
            <a:spLocks/>
          </p:cNvSpPr>
          <p:nvPr/>
        </p:nvSpPr>
        <p:spPr>
          <a:xfrm>
            <a:off x="520698" y="1345148"/>
            <a:ext cx="2084705" cy="34544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ko-KR" altLang="en-US"/>
              <a:t>마인드 맵의</a:t>
            </a:r>
            <a:r>
              <a:rPr lang="ko-KR" altLang="en-US" spc="315"/>
              <a:t> </a:t>
            </a:r>
            <a:r>
              <a:rPr lang="ko-KR" altLang="en-US"/>
              <a:t>개념</a:t>
            </a:r>
            <a:endParaRPr lang="ko-KR" altLang="en-US" dirty="0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31924A93-8A00-4A9C-966D-3086EA759AD8}"/>
              </a:ext>
            </a:extLst>
          </p:cNvPr>
          <p:cNvSpPr txBox="1"/>
          <p:nvPr/>
        </p:nvSpPr>
        <p:spPr>
          <a:xfrm>
            <a:off x="542082" y="2050839"/>
            <a:ext cx="9494520" cy="332105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213360" indent="-201295">
              <a:lnSpc>
                <a:spcPct val="100000"/>
              </a:lnSpc>
              <a:spcBef>
                <a:spcPts val="130"/>
              </a:spcBef>
              <a:buFont typeface="Georgia"/>
              <a:buChar char=""/>
              <a:tabLst>
                <a:tab pos="213995" algn="l"/>
              </a:tabLst>
            </a:pP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마인드 맵의</a:t>
            </a:r>
            <a:r>
              <a:rPr sz="1550" spc="24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특징</a:t>
            </a:r>
            <a:endParaRPr sz="1550">
              <a:latin typeface="UKIJ CJK"/>
              <a:cs typeface="UKIJ CJK"/>
            </a:endParaRPr>
          </a:p>
          <a:p>
            <a:pPr marL="614045" lvl="1" indent="-201295">
              <a:lnSpc>
                <a:spcPct val="100000"/>
              </a:lnSpc>
              <a:spcBef>
                <a:spcPts val="1770"/>
              </a:spcBef>
              <a:buFont typeface="Georgia"/>
              <a:buChar char=""/>
              <a:tabLst>
                <a:tab pos="614680" algn="l"/>
              </a:tabLst>
            </a:pP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핵심어는 용지의</a:t>
            </a:r>
            <a:r>
              <a:rPr sz="1400" spc="229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중앙에</a:t>
            </a:r>
            <a:endParaRPr sz="1400">
              <a:latin typeface="UKIJ CJK"/>
              <a:cs typeface="UKIJ CJK"/>
            </a:endParaRPr>
          </a:p>
          <a:p>
            <a:pPr lvl="1">
              <a:lnSpc>
                <a:spcPct val="100000"/>
              </a:lnSpc>
              <a:spcBef>
                <a:spcPts val="5"/>
              </a:spcBef>
              <a:buClr>
                <a:srgbClr val="3F3F3F"/>
              </a:buClr>
              <a:buFont typeface="Georgia"/>
              <a:buChar char=""/>
            </a:pPr>
            <a:endParaRPr sz="950">
              <a:latin typeface="UKIJ CJK"/>
              <a:cs typeface="UKIJ CJK"/>
            </a:endParaRPr>
          </a:p>
          <a:p>
            <a:pPr marL="614045" lvl="1" indent="-201295">
              <a:lnSpc>
                <a:spcPct val="100000"/>
              </a:lnSpc>
              <a:buFont typeface="Georgia"/>
              <a:buChar char=""/>
              <a:tabLst>
                <a:tab pos="614680" algn="l"/>
              </a:tabLst>
            </a:pP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생각은</a:t>
            </a:r>
            <a:r>
              <a:rPr sz="1400" spc="12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자유롭게</a:t>
            </a:r>
            <a:endParaRPr sz="1400">
              <a:latin typeface="UKIJ CJK"/>
              <a:cs typeface="UKIJ CJK"/>
            </a:endParaRPr>
          </a:p>
          <a:p>
            <a:pPr lvl="1">
              <a:lnSpc>
                <a:spcPct val="100000"/>
              </a:lnSpc>
              <a:spcBef>
                <a:spcPts val="5"/>
              </a:spcBef>
              <a:buClr>
                <a:srgbClr val="3F3F3F"/>
              </a:buClr>
              <a:buFont typeface="Georgia"/>
              <a:buChar char=""/>
            </a:pPr>
            <a:endParaRPr sz="950">
              <a:latin typeface="UKIJ CJK"/>
              <a:cs typeface="UKIJ CJK"/>
            </a:endParaRPr>
          </a:p>
          <a:p>
            <a:pPr marL="614045" lvl="1" indent="-201295">
              <a:lnSpc>
                <a:spcPct val="100000"/>
              </a:lnSpc>
              <a:buFont typeface="Georgia"/>
              <a:buChar char=""/>
              <a:tabLst>
                <a:tab pos="614680" algn="l"/>
              </a:tabLst>
            </a:pP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핵심어로 생각</a:t>
            </a:r>
            <a:r>
              <a:rPr sz="1400" spc="24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표현</a:t>
            </a:r>
            <a:endParaRPr sz="1400">
              <a:latin typeface="UKIJ CJK"/>
              <a:cs typeface="UKIJ CJK"/>
            </a:endParaRPr>
          </a:p>
          <a:p>
            <a:pPr lvl="1">
              <a:lnSpc>
                <a:spcPct val="100000"/>
              </a:lnSpc>
              <a:spcBef>
                <a:spcPts val="15"/>
              </a:spcBef>
              <a:buClr>
                <a:srgbClr val="3F3F3F"/>
              </a:buClr>
              <a:buFont typeface="Georgia"/>
              <a:buChar char=""/>
            </a:pPr>
            <a:endParaRPr sz="950">
              <a:latin typeface="UKIJ CJK"/>
              <a:cs typeface="UKIJ CJK"/>
            </a:endParaRPr>
          </a:p>
          <a:p>
            <a:pPr marL="614045" lvl="1" indent="-201295">
              <a:lnSpc>
                <a:spcPct val="100000"/>
              </a:lnSpc>
              <a:buFont typeface="Georgia"/>
              <a:buChar char=""/>
              <a:tabLst>
                <a:tab pos="614680" algn="l"/>
              </a:tabLst>
            </a:pP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하나의 핵심어에 하나의 선</a:t>
            </a:r>
            <a:r>
              <a:rPr sz="1400" spc="114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부여</a:t>
            </a:r>
            <a:endParaRPr sz="1400">
              <a:latin typeface="UKIJ CJK"/>
              <a:cs typeface="UKIJ CJK"/>
            </a:endParaRPr>
          </a:p>
          <a:p>
            <a:pPr lvl="1">
              <a:lnSpc>
                <a:spcPct val="100000"/>
              </a:lnSpc>
              <a:spcBef>
                <a:spcPts val="5"/>
              </a:spcBef>
              <a:buClr>
                <a:srgbClr val="3F3F3F"/>
              </a:buClr>
              <a:buFont typeface="Georgia"/>
              <a:buChar char=""/>
            </a:pPr>
            <a:endParaRPr sz="950">
              <a:latin typeface="UKIJ CJK"/>
              <a:cs typeface="UKIJ CJK"/>
            </a:endParaRPr>
          </a:p>
          <a:p>
            <a:pPr marL="614045" lvl="1" indent="-201295">
              <a:lnSpc>
                <a:spcPct val="100000"/>
              </a:lnSpc>
              <a:buFont typeface="Georgia"/>
              <a:buChar char=""/>
              <a:tabLst>
                <a:tab pos="614680" algn="l"/>
              </a:tabLst>
            </a:pP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핵심어들은 선으로 중앙의 중심어</a:t>
            </a:r>
            <a:r>
              <a:rPr sz="1400" spc="114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연결</a:t>
            </a:r>
            <a:endParaRPr sz="1400">
              <a:latin typeface="UKIJ CJK"/>
              <a:cs typeface="UKIJ CJK"/>
            </a:endParaRPr>
          </a:p>
          <a:p>
            <a:pPr lvl="1">
              <a:lnSpc>
                <a:spcPct val="100000"/>
              </a:lnSpc>
              <a:spcBef>
                <a:spcPts val="15"/>
              </a:spcBef>
              <a:buClr>
                <a:srgbClr val="3F3F3F"/>
              </a:buClr>
              <a:buFont typeface="Georgia"/>
              <a:buChar char=""/>
            </a:pPr>
            <a:endParaRPr sz="950">
              <a:latin typeface="UKIJ CJK"/>
              <a:cs typeface="UKIJ CJK"/>
            </a:endParaRPr>
          </a:p>
          <a:p>
            <a:pPr marL="614045" lvl="1" indent="-201295">
              <a:lnSpc>
                <a:spcPct val="100000"/>
              </a:lnSpc>
              <a:buFont typeface="Georgia"/>
              <a:buChar char=""/>
              <a:tabLst>
                <a:tab pos="614680" algn="l"/>
              </a:tabLst>
            </a:pP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이미지와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상징적</a:t>
            </a:r>
            <a:r>
              <a:rPr sz="1400" spc="11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기호를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사용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spc="-75" dirty="0">
                <a:solidFill>
                  <a:srgbClr val="3F3F3F"/>
                </a:solidFill>
                <a:latin typeface="UKIJ CJK"/>
                <a:cs typeface="UKIJ CJK"/>
              </a:rPr>
              <a:t>:</a:t>
            </a:r>
            <a:r>
              <a:rPr sz="1400" spc="14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생각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강조</a:t>
            </a:r>
            <a:r>
              <a:rPr sz="1400" spc="114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및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두뇌가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다른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연결을</a:t>
            </a:r>
            <a:r>
              <a:rPr sz="140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만들어내도록</a:t>
            </a:r>
            <a:r>
              <a:rPr sz="1400" spc="11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자극</a:t>
            </a:r>
            <a:endParaRPr sz="1400">
              <a:latin typeface="UKIJ CJK"/>
              <a:cs typeface="UKIJ CJK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900">
              <a:latin typeface="UKIJ CJK"/>
              <a:cs typeface="UKIJ CJK"/>
            </a:endParaRPr>
          </a:p>
          <a:p>
            <a:pPr marL="413384">
              <a:lnSpc>
                <a:spcPct val="100000"/>
              </a:lnSpc>
            </a:pPr>
            <a:r>
              <a:rPr sz="1400" spc="-25" dirty="0">
                <a:solidFill>
                  <a:srgbClr val="3F3F3F"/>
                </a:solidFill>
                <a:latin typeface="Georgia"/>
                <a:cs typeface="Georgia"/>
              </a:rPr>
              <a:t></a:t>
            </a:r>
            <a:r>
              <a:rPr sz="1400" spc="150" dirty="0">
                <a:solidFill>
                  <a:srgbClr val="3F3F3F"/>
                </a:solidFill>
                <a:latin typeface="Georgia"/>
                <a:cs typeface="Georgia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비언어적인</a:t>
            </a:r>
            <a:r>
              <a:rPr sz="1400" spc="13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부분을</a:t>
            </a:r>
            <a:r>
              <a:rPr sz="1400" spc="13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담당하는</a:t>
            </a:r>
            <a:r>
              <a:rPr sz="1400" spc="114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우뇌와</a:t>
            </a:r>
            <a:r>
              <a:rPr sz="1400" spc="13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언어적</a:t>
            </a:r>
            <a:r>
              <a:rPr sz="1400" spc="13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부분을</a:t>
            </a:r>
            <a:r>
              <a:rPr sz="1400" spc="13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담당하는</a:t>
            </a:r>
            <a:r>
              <a:rPr sz="1400" spc="13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좌뇌의</a:t>
            </a:r>
            <a:r>
              <a:rPr sz="1400" spc="13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동시</a:t>
            </a:r>
            <a:r>
              <a:rPr sz="1400" spc="13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사용으로</a:t>
            </a:r>
            <a:r>
              <a:rPr sz="1400" spc="114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두뇌의</a:t>
            </a:r>
            <a:r>
              <a:rPr sz="1400" spc="13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잠재적</a:t>
            </a:r>
            <a:r>
              <a:rPr sz="1400" spc="13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가능성</a:t>
            </a:r>
            <a:r>
              <a:rPr sz="1400" spc="13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400" dirty="0">
                <a:solidFill>
                  <a:srgbClr val="3F3F3F"/>
                </a:solidFill>
                <a:latin typeface="UKIJ CJK"/>
                <a:cs typeface="UKIJ CJK"/>
              </a:rPr>
              <a:t>활용</a:t>
            </a:r>
            <a:endParaRPr sz="1400">
              <a:latin typeface="UKIJ CJK"/>
              <a:cs typeface="UKIJ CJK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072A152E-5E5C-4920-A3B5-21457A6E9351}"/>
              </a:ext>
            </a:extLst>
          </p:cNvPr>
          <p:cNvCxnSpPr/>
          <p:nvPr/>
        </p:nvCxnSpPr>
        <p:spPr>
          <a:xfrm>
            <a:off x="543555" y="1846907"/>
            <a:ext cx="1121689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903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7DDAB0-B477-4693-9C9D-6E6538DF4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  <a:endParaRPr lang="ko-KR" altLang="en-US" dirty="0"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582D5515-66A6-4C27-9335-96198C4F72B4}"/>
              </a:ext>
            </a:extLst>
          </p:cNvPr>
          <p:cNvSpPr txBox="1">
            <a:spLocks/>
          </p:cNvSpPr>
          <p:nvPr/>
        </p:nvSpPr>
        <p:spPr>
          <a:xfrm>
            <a:off x="520698" y="1345148"/>
            <a:ext cx="2378075" cy="34544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ko-KR" altLang="en-US"/>
              <a:t>부젠의 </a:t>
            </a:r>
            <a:r>
              <a:rPr lang="en-US" altLang="ko-KR" spc="-5"/>
              <a:t>10</a:t>
            </a:r>
            <a:r>
              <a:rPr lang="ko-KR" altLang="en-US" spc="-5"/>
              <a:t>가지</a:t>
            </a:r>
            <a:r>
              <a:rPr lang="ko-KR" altLang="en-US" spc="325"/>
              <a:t> </a:t>
            </a:r>
            <a:r>
              <a:rPr lang="ko-KR" altLang="en-US"/>
              <a:t>지침</a:t>
            </a:r>
            <a:endParaRPr lang="ko-KR" altLang="en-US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255A878-E3DA-4D8E-8FD6-D6A80E177842}"/>
              </a:ext>
            </a:extLst>
          </p:cNvPr>
          <p:cNvSpPr txBox="1"/>
          <p:nvPr/>
        </p:nvSpPr>
        <p:spPr>
          <a:xfrm>
            <a:off x="542082" y="2050839"/>
            <a:ext cx="4415155" cy="35636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8895">
              <a:lnSpc>
                <a:spcPct val="101899"/>
              </a:lnSpc>
              <a:spcBef>
                <a:spcPts val="95"/>
              </a:spcBef>
              <a:buAutoNum type="arabicPeriod"/>
              <a:tabLst>
                <a:tab pos="238125" algn="l"/>
              </a:tabLst>
            </a:pP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적어도 3가지 색상을 </a:t>
            </a:r>
            <a:r>
              <a:rPr sz="1550" spc="15" dirty="0">
                <a:solidFill>
                  <a:srgbClr val="3F3F3F"/>
                </a:solidFill>
                <a:latin typeface="UKIJ CJK"/>
                <a:cs typeface="UKIJ CJK"/>
              </a:rPr>
              <a:t>사용하며, </a:t>
            </a: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중심 이미지를  중앙에</a:t>
            </a:r>
            <a:r>
              <a:rPr sz="155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550" spc="5" dirty="0">
                <a:solidFill>
                  <a:srgbClr val="3F3F3F"/>
                </a:solidFill>
                <a:latin typeface="UKIJ CJK"/>
                <a:cs typeface="UKIJ CJK"/>
              </a:rPr>
              <a:t>그린다.</a:t>
            </a:r>
            <a:endParaRPr sz="1550">
              <a:latin typeface="UKIJ CJK"/>
              <a:cs typeface="UKIJ CJK"/>
            </a:endParaRPr>
          </a:p>
          <a:p>
            <a:pPr marL="12700" marR="45085">
              <a:lnSpc>
                <a:spcPct val="101899"/>
              </a:lnSpc>
              <a:spcBef>
                <a:spcPts val="1755"/>
              </a:spcBef>
              <a:buAutoNum type="arabicPeriod"/>
              <a:tabLst>
                <a:tab pos="238125" algn="l"/>
              </a:tabLst>
            </a:pP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마인드 맵 전체에서 </a:t>
            </a:r>
            <a:r>
              <a:rPr sz="1550" spc="15" dirty="0">
                <a:solidFill>
                  <a:srgbClr val="3F3F3F"/>
                </a:solidFill>
                <a:latin typeface="UKIJ CJK"/>
                <a:cs typeface="UKIJ CJK"/>
              </a:rPr>
              <a:t>이미지, </a:t>
            </a:r>
            <a:r>
              <a:rPr sz="1550" spc="5" dirty="0">
                <a:solidFill>
                  <a:srgbClr val="3F3F3F"/>
                </a:solidFill>
                <a:latin typeface="UKIJ CJK"/>
                <a:cs typeface="UKIJ CJK"/>
              </a:rPr>
              <a:t>기호, </a:t>
            </a: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코드를 사용  </a:t>
            </a:r>
            <a:r>
              <a:rPr sz="1550" spc="-5" dirty="0">
                <a:solidFill>
                  <a:srgbClr val="3F3F3F"/>
                </a:solidFill>
                <a:latin typeface="UKIJ CJK"/>
                <a:cs typeface="UKIJ CJK"/>
              </a:rPr>
              <a:t>한다.</a:t>
            </a:r>
            <a:endParaRPr sz="1550">
              <a:latin typeface="UKIJ CJK"/>
              <a:cs typeface="UKIJ CJK"/>
            </a:endParaRPr>
          </a:p>
          <a:p>
            <a:pPr marL="12700" marR="74930">
              <a:lnSpc>
                <a:spcPct val="101299"/>
              </a:lnSpc>
              <a:spcBef>
                <a:spcPts val="1764"/>
              </a:spcBef>
              <a:buAutoNum type="arabicPeriod"/>
              <a:tabLst>
                <a:tab pos="238125" algn="l"/>
              </a:tabLst>
            </a:pP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키워드를 선택하고 대소문자를 사용하여 작성  </a:t>
            </a:r>
            <a:r>
              <a:rPr sz="1550" spc="-5" dirty="0">
                <a:solidFill>
                  <a:srgbClr val="3F3F3F"/>
                </a:solidFill>
                <a:latin typeface="UKIJ CJK"/>
                <a:cs typeface="UKIJ CJK"/>
              </a:rPr>
              <a:t>한다.</a:t>
            </a:r>
            <a:endParaRPr sz="1550">
              <a:latin typeface="UKIJ CJK"/>
              <a:cs typeface="UKIJ CJK"/>
            </a:endParaRPr>
          </a:p>
          <a:p>
            <a:pPr marL="12700" marR="81280">
              <a:lnSpc>
                <a:spcPct val="101899"/>
              </a:lnSpc>
              <a:spcBef>
                <a:spcPts val="1750"/>
              </a:spcBef>
              <a:buAutoNum type="arabicPeriod"/>
              <a:tabLst>
                <a:tab pos="238125" algn="l"/>
              </a:tabLst>
            </a:pP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주제별로 가지 위에 한 </a:t>
            </a:r>
            <a:r>
              <a:rPr sz="1550" spc="25" dirty="0">
                <a:solidFill>
                  <a:srgbClr val="3F3F3F"/>
                </a:solidFill>
                <a:latin typeface="UKIJ CJK"/>
                <a:cs typeface="UKIJ CJK"/>
              </a:rPr>
              <a:t>단어(이미지)만 </a:t>
            </a: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나타내  는 것이 가장</a:t>
            </a:r>
            <a:r>
              <a:rPr sz="1550" spc="35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550" spc="-5" dirty="0">
                <a:solidFill>
                  <a:srgbClr val="3F3F3F"/>
                </a:solidFill>
                <a:latin typeface="UKIJ CJK"/>
                <a:cs typeface="UKIJ CJK"/>
              </a:rPr>
              <a:t>좋다.</a:t>
            </a:r>
            <a:endParaRPr sz="1550">
              <a:latin typeface="UKIJ CJK"/>
              <a:cs typeface="UKIJ CJK"/>
            </a:endParaRPr>
          </a:p>
          <a:p>
            <a:pPr marL="12700" marR="5080">
              <a:lnSpc>
                <a:spcPct val="101899"/>
              </a:lnSpc>
              <a:spcBef>
                <a:spcPts val="1755"/>
              </a:spcBef>
              <a:buAutoNum type="arabicPeriod"/>
              <a:tabLst>
                <a:tab pos="238125" algn="l"/>
              </a:tabLst>
            </a:pP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선은 중앙 이미지에서 시작하여 연결되어야 하  </a:t>
            </a:r>
            <a:r>
              <a:rPr sz="1550" spc="-5" dirty="0">
                <a:solidFill>
                  <a:srgbClr val="3F3F3F"/>
                </a:solidFill>
                <a:latin typeface="UKIJ CJK"/>
                <a:cs typeface="UKIJ CJK"/>
              </a:rPr>
              <a:t>고, </a:t>
            </a: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선들이 가운데에서 멀어짐에 따라 선들은 얇  게</a:t>
            </a:r>
            <a:r>
              <a:rPr sz="1550" spc="140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550" spc="10" dirty="0">
                <a:solidFill>
                  <a:srgbClr val="3F3F3F"/>
                </a:solidFill>
                <a:latin typeface="UKIJ CJK"/>
                <a:cs typeface="UKIJ CJK"/>
              </a:rPr>
              <a:t>나타낸다.</a:t>
            </a:r>
            <a:endParaRPr sz="1550">
              <a:latin typeface="UKIJ CJK"/>
              <a:cs typeface="UKIJ CJK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743D357C-8B08-41A4-BEB2-0B35D05FD6E3}"/>
              </a:ext>
            </a:extLst>
          </p:cNvPr>
          <p:cNvSpPr txBox="1"/>
          <p:nvPr/>
        </p:nvSpPr>
        <p:spPr>
          <a:xfrm>
            <a:off x="5374623" y="2050839"/>
            <a:ext cx="4104355" cy="332295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24154">
              <a:lnSpc>
                <a:spcPct val="101899"/>
              </a:lnSpc>
              <a:spcBef>
                <a:spcPts val="95"/>
              </a:spcBef>
              <a:buAutoNum type="arabicPeriod" startAt="6"/>
              <a:tabLst>
                <a:tab pos="238125" algn="l"/>
              </a:tabLst>
            </a:pP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선은 그들이 연결되어진 </a:t>
            </a:r>
            <a:r>
              <a:rPr sz="1550" spc="25" dirty="0">
                <a:solidFill>
                  <a:srgbClr val="3F3F3F"/>
                </a:solidFill>
                <a:latin typeface="UKIJ CJK"/>
                <a:cs typeface="UKIJ CJK"/>
              </a:rPr>
              <a:t>단어(이미지)와 </a:t>
            </a: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같은  길이로</a:t>
            </a:r>
            <a:r>
              <a:rPr sz="155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550" spc="10" dirty="0">
                <a:solidFill>
                  <a:srgbClr val="3F3F3F"/>
                </a:solidFill>
                <a:latin typeface="UKIJ CJK"/>
                <a:cs typeface="UKIJ CJK"/>
              </a:rPr>
              <a:t>작성한다.</a:t>
            </a:r>
            <a:endParaRPr sz="1550" dirty="0">
              <a:latin typeface="UKIJ CJK"/>
              <a:cs typeface="UKIJ CJK"/>
            </a:endParaRPr>
          </a:p>
          <a:p>
            <a:pPr marL="12700" marR="135255">
              <a:lnSpc>
                <a:spcPct val="101899"/>
              </a:lnSpc>
              <a:spcBef>
                <a:spcPts val="1755"/>
              </a:spcBef>
              <a:buAutoNum type="arabicPeriod" startAt="6"/>
              <a:tabLst>
                <a:tab pos="238125" algn="l"/>
              </a:tabLst>
            </a:pP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시각적 표시 또는 그룹화를 위해 마인드 맵 전  체에서 여러 색상을</a:t>
            </a:r>
            <a:r>
              <a:rPr sz="1550" spc="33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550" spc="10" dirty="0">
                <a:solidFill>
                  <a:srgbClr val="3F3F3F"/>
                </a:solidFill>
                <a:latin typeface="UKIJ CJK"/>
                <a:cs typeface="UKIJ CJK"/>
              </a:rPr>
              <a:t>사용한다.</a:t>
            </a:r>
            <a:endParaRPr sz="1550" dirty="0">
              <a:latin typeface="UKIJ CJK"/>
              <a:cs typeface="UKIJ CJK"/>
            </a:endParaRPr>
          </a:p>
          <a:p>
            <a:pPr marL="12700" marR="73025">
              <a:lnSpc>
                <a:spcPct val="101299"/>
              </a:lnSpc>
              <a:spcBef>
                <a:spcPts val="1764"/>
              </a:spcBef>
              <a:buAutoNum type="arabicPeriod" startAt="6"/>
              <a:tabLst>
                <a:tab pos="238125" algn="l"/>
              </a:tabLst>
            </a:pP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자신의 개인적 스타일의 마인드 매핑을 개발한  </a:t>
            </a:r>
            <a:r>
              <a:rPr sz="1550" spc="-20" dirty="0">
                <a:solidFill>
                  <a:srgbClr val="3F3F3F"/>
                </a:solidFill>
                <a:latin typeface="UKIJ CJK"/>
                <a:cs typeface="UKIJ CJK"/>
              </a:rPr>
              <a:t>다.</a:t>
            </a:r>
            <a:endParaRPr sz="1550" dirty="0">
              <a:latin typeface="UKIJ CJK"/>
              <a:cs typeface="UKIJ CJK"/>
            </a:endParaRPr>
          </a:p>
          <a:p>
            <a:pPr marL="12700" marR="5080">
              <a:lnSpc>
                <a:spcPct val="101899"/>
              </a:lnSpc>
              <a:spcBef>
                <a:spcPts val="1750"/>
              </a:spcBef>
              <a:buAutoNum type="arabicPeriod" startAt="6"/>
              <a:tabLst>
                <a:tab pos="238125" algn="l"/>
              </a:tabLst>
            </a:pP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강조 표시를 사용하고 마인드 맵에 연관성을 표  </a:t>
            </a:r>
            <a:r>
              <a:rPr sz="1550" spc="5" dirty="0">
                <a:solidFill>
                  <a:srgbClr val="3F3F3F"/>
                </a:solidFill>
                <a:latin typeface="UKIJ CJK"/>
                <a:cs typeface="UKIJ CJK"/>
              </a:rPr>
              <a:t>시한다.</a:t>
            </a:r>
            <a:endParaRPr sz="1550" dirty="0">
              <a:latin typeface="UKIJ CJK"/>
              <a:cs typeface="UKIJ CJK"/>
            </a:endParaRPr>
          </a:p>
          <a:p>
            <a:pPr marL="12700" marR="93345">
              <a:lnSpc>
                <a:spcPct val="101899"/>
              </a:lnSpc>
              <a:spcBef>
                <a:spcPts val="1755"/>
              </a:spcBef>
              <a:buAutoNum type="arabicPeriod" startAt="6"/>
              <a:tabLst>
                <a:tab pos="349250" algn="l"/>
              </a:tabLst>
            </a:pPr>
            <a:r>
              <a:rPr sz="1550" spc="30" dirty="0">
                <a:solidFill>
                  <a:srgbClr val="3F3F3F"/>
                </a:solidFill>
                <a:latin typeface="UKIJ CJK"/>
                <a:cs typeface="UKIJ CJK"/>
              </a:rPr>
              <a:t>방사형 계층 구조 또는 가지에 포함된 요점은  일관성을</a:t>
            </a:r>
            <a:r>
              <a:rPr sz="1550" spc="125" dirty="0">
                <a:solidFill>
                  <a:srgbClr val="3F3F3F"/>
                </a:solidFill>
                <a:latin typeface="UKIJ CJK"/>
                <a:cs typeface="UKIJ CJK"/>
              </a:rPr>
              <a:t> </a:t>
            </a:r>
            <a:r>
              <a:rPr sz="1550" spc="10" dirty="0">
                <a:solidFill>
                  <a:srgbClr val="3F3F3F"/>
                </a:solidFill>
                <a:latin typeface="UKIJ CJK"/>
                <a:cs typeface="UKIJ CJK"/>
              </a:rPr>
              <a:t>유지한다.</a:t>
            </a:r>
            <a:endParaRPr sz="1550" dirty="0">
              <a:latin typeface="UKIJ CJK"/>
              <a:cs typeface="UKIJ CJK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48BE70B6-0804-4204-8853-F388B1E86411}"/>
              </a:ext>
            </a:extLst>
          </p:cNvPr>
          <p:cNvCxnSpPr/>
          <p:nvPr/>
        </p:nvCxnSpPr>
        <p:spPr>
          <a:xfrm>
            <a:off x="543555" y="1846907"/>
            <a:ext cx="1121689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900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7DDAB0-B477-4693-9C9D-6E6538DF4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  <a:endParaRPr lang="ko-KR" altLang="en-US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00EC5798-1457-4162-ADC6-5758BD9D49A1}"/>
              </a:ext>
            </a:extLst>
          </p:cNvPr>
          <p:cNvSpPr/>
          <p:nvPr/>
        </p:nvSpPr>
        <p:spPr>
          <a:xfrm>
            <a:off x="2382811" y="1438988"/>
            <a:ext cx="7653528" cy="44230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0346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F0D9FCFC-DE37-F3E1-B656-454DE03031E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-1" y="-37444"/>
            <a:ext cx="12192001" cy="6858000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2DA48204-A045-7CC1-6381-A2DE5608D05A}"/>
              </a:ext>
            </a:extLst>
          </p:cNvPr>
          <p:cNvSpPr/>
          <p:nvPr/>
        </p:nvSpPr>
        <p:spPr>
          <a:xfrm>
            <a:off x="258553" y="1749016"/>
            <a:ext cx="3701654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1. </a:t>
            </a:r>
            <a:r>
              <a:rPr lang="ko-KR" altLang="en-US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훌륭한 교사는 이렇게 가르친다</a:t>
            </a:r>
            <a:endParaRPr lang="en-US" altLang="ko-KR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4A7B8F4-A543-F72C-BF84-5B260DC133C5}"/>
              </a:ext>
            </a:extLst>
          </p:cNvPr>
          <p:cNvSpPr/>
          <p:nvPr/>
        </p:nvSpPr>
        <p:spPr>
          <a:xfrm>
            <a:off x="465000" y="2142613"/>
            <a:ext cx="3571086" cy="991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1-1 :  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학습  </a:t>
            </a: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|  1-2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 </a:t>
            </a: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: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 </a:t>
            </a: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 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권위</a:t>
            </a:r>
            <a:endParaRPr lang="en-US" altLang="ko-KR" sz="10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1-3 :  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질서  </a:t>
            </a: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|  1-4 :  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연민</a:t>
            </a:r>
            <a:endParaRPr lang="en-US" altLang="ko-KR" sz="10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1-5 :  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인내  </a:t>
            </a: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|  1-6 :  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인격</a:t>
            </a:r>
            <a:endParaRPr lang="en-US" altLang="ko-KR" sz="10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ea typeface="NanumBarunGothic" charset="-127"/>
              </a:rPr>
              <a:t> </a:t>
            </a:r>
            <a:endParaRPr lang="en-US" altLang="ko-KR" sz="10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ea typeface="NanumBarunGothic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42719CB-0F6B-CA0D-EEC7-3E3431136AAE}"/>
              </a:ext>
            </a:extLst>
          </p:cNvPr>
          <p:cNvSpPr/>
          <p:nvPr/>
        </p:nvSpPr>
        <p:spPr>
          <a:xfrm>
            <a:off x="258552" y="2954293"/>
            <a:ext cx="2738250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2. SW </a:t>
            </a:r>
            <a:r>
              <a:rPr lang="ko-KR" altLang="en-US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강사의 </a:t>
            </a:r>
            <a:r>
              <a:rPr lang="en-US" altLang="ko-KR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Check list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0BC28CC3-6FAA-7988-56A5-BE2F9CAE71BF}"/>
              </a:ext>
            </a:extLst>
          </p:cNvPr>
          <p:cNvSpPr/>
          <p:nvPr/>
        </p:nvSpPr>
        <p:spPr>
          <a:xfrm>
            <a:off x="465000" y="3391556"/>
            <a:ext cx="3259178" cy="985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2-1 : 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자기 자신에 대한 준비</a:t>
            </a:r>
            <a:endParaRPr lang="en-US" altLang="ko-KR" sz="10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2-2 : 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용어</a:t>
            </a: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&amp;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개념에 대한 준비</a:t>
            </a:r>
            <a:endParaRPr lang="en-US" altLang="ko-KR" sz="10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2-3 : 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학습도구에 대한 준비</a:t>
            </a:r>
            <a:endParaRPr lang="en-US" altLang="ko-KR" sz="10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2-4 : </a:t>
            </a:r>
            <a:r>
              <a:rPr lang="ko-KR" altLang="en-US" sz="10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학습 운영에 대한 준비</a:t>
            </a:r>
            <a:endParaRPr lang="en-US" altLang="ko-KR" sz="10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840C036-6DC5-AB5D-A540-8B0B5A961CB3}"/>
              </a:ext>
            </a:extLst>
          </p:cNvPr>
          <p:cNvSpPr/>
          <p:nvPr/>
        </p:nvSpPr>
        <p:spPr>
          <a:xfrm>
            <a:off x="258553" y="4494702"/>
            <a:ext cx="3013967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3. </a:t>
            </a:r>
            <a:r>
              <a:rPr lang="ko-KR" altLang="en-US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교수방법의 개념 및 분류</a:t>
            </a:r>
            <a:endParaRPr lang="en-US" altLang="ko-KR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E25B5E-705F-4F99-B52B-78F49E24E250}"/>
              </a:ext>
            </a:extLst>
          </p:cNvPr>
          <p:cNvSpPr txBox="1"/>
          <p:nvPr/>
        </p:nvSpPr>
        <p:spPr>
          <a:xfrm>
            <a:off x="258553" y="248026"/>
            <a:ext cx="3188032" cy="1178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5400" b="1" dirty="0">
                <a:solidFill>
                  <a:schemeClr val="bg1"/>
                </a:solidFill>
                <a:latin typeface="NanumBarunGothic" panose="020B0603020101020101" pitchFamily="34" charset="-127"/>
                <a:ea typeface="NanumBarunGothic" panose="020B0603020101020101" pitchFamily="34" charset="-127"/>
              </a:rPr>
              <a:t>Contents</a:t>
            </a:r>
            <a:endParaRPr lang="ko-KR" altLang="en-US" sz="2800" b="1" dirty="0">
              <a:solidFill>
                <a:schemeClr val="bg1"/>
              </a:solidFill>
              <a:latin typeface="NanumBarunGothic" panose="020B0603020101020101" pitchFamily="34" charset="-127"/>
              <a:ea typeface="NanumBarunGothic" panose="020B060302010102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28460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E753D8-7C97-4EAB-8CDF-4E58A9EFEF97}"/>
              </a:ext>
            </a:extLst>
          </p:cNvPr>
          <p:cNvSpPr txBox="1"/>
          <p:nvPr/>
        </p:nvSpPr>
        <p:spPr>
          <a:xfrm>
            <a:off x="1363112" y="1266869"/>
            <a:ext cx="10450516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[</a:t>
            </a:r>
            <a:r>
              <a:rPr lang="ko-KR" altLang="en-US" sz="2500" b="1" dirty="0"/>
              <a:t> 자기 자신에 대한 준비 </a:t>
            </a:r>
            <a:r>
              <a:rPr lang="en-US" altLang="ko-KR" sz="2500" b="1" dirty="0"/>
              <a:t>]</a:t>
            </a:r>
            <a:endParaRPr lang="ko-KR" altLang="en-US" sz="2500" b="1" dirty="0"/>
          </a:p>
          <a:p>
            <a:r>
              <a:rPr lang="ko-KR" altLang="en-US" sz="2500" dirty="0" err="1"/>
              <a:t>학생들과의</a:t>
            </a:r>
            <a:r>
              <a:rPr lang="ko-KR" altLang="en-US" sz="2500" dirty="0"/>
              <a:t> </a:t>
            </a:r>
            <a:r>
              <a:rPr lang="ko-KR" altLang="en-US" sz="2500" b="1" dirty="0">
                <a:solidFill>
                  <a:srgbClr val="FF0000"/>
                </a:solidFill>
              </a:rPr>
              <a:t>첫 대면</a:t>
            </a:r>
            <a:r>
              <a:rPr lang="ko-KR" altLang="en-US" sz="2500" dirty="0"/>
              <a:t>을 준비함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en-US" altLang="ko-KR" sz="2500" b="1" dirty="0"/>
              <a:t>[</a:t>
            </a:r>
            <a:r>
              <a:rPr lang="ko-KR" altLang="en-US" sz="2500" b="1" dirty="0"/>
              <a:t> 용어</a:t>
            </a:r>
            <a:r>
              <a:rPr lang="en-US" altLang="ko-KR" sz="2500" b="1" dirty="0"/>
              <a:t>&amp;</a:t>
            </a:r>
            <a:r>
              <a:rPr lang="ko-KR" altLang="en-US" sz="2500" b="1" dirty="0"/>
              <a:t>개념에 대한 준비 </a:t>
            </a:r>
            <a:r>
              <a:rPr lang="en-US" altLang="ko-KR" sz="2500" b="1" dirty="0"/>
              <a:t>] </a:t>
            </a:r>
            <a:endParaRPr lang="ko-KR" altLang="en-US" sz="2500" b="1" dirty="0"/>
          </a:p>
          <a:p>
            <a:r>
              <a:rPr lang="ko-KR" altLang="en-US" sz="2500" dirty="0"/>
              <a:t>컴퓨터</a:t>
            </a:r>
            <a:r>
              <a:rPr lang="en-US" altLang="ko-KR" sz="2500" dirty="0"/>
              <a:t>, </a:t>
            </a:r>
            <a:r>
              <a:rPr lang="ko-KR" altLang="en-US" sz="2500" dirty="0"/>
              <a:t>최신 </a:t>
            </a:r>
            <a:r>
              <a:rPr lang="en-US" altLang="ko-KR" sz="2500" dirty="0"/>
              <a:t>IT </a:t>
            </a:r>
            <a:r>
              <a:rPr lang="ko-KR" altLang="en-US" sz="2500" dirty="0"/>
              <a:t>관련 용어를 </a:t>
            </a:r>
            <a:r>
              <a:rPr lang="ko-KR" altLang="en-US" sz="2500" b="1" dirty="0">
                <a:solidFill>
                  <a:srgbClr val="FF0000"/>
                </a:solidFill>
              </a:rPr>
              <a:t>아이들의  눈높이</a:t>
            </a:r>
            <a:r>
              <a:rPr lang="ko-KR" altLang="en-US" sz="2500" dirty="0"/>
              <a:t>에서 설명할 수 있어야 함</a:t>
            </a:r>
            <a:endParaRPr lang="en-US" altLang="ko-KR" sz="2500" dirty="0"/>
          </a:p>
          <a:p>
            <a:r>
              <a:rPr lang="ko-KR" altLang="en-US" sz="2500" dirty="0"/>
              <a:t>  </a:t>
            </a:r>
            <a:endParaRPr lang="en-US" altLang="ko-KR" sz="2500" dirty="0"/>
          </a:p>
          <a:p>
            <a:r>
              <a:rPr lang="en-US" altLang="ko-KR" sz="2500" b="1" dirty="0">
                <a:solidFill>
                  <a:schemeClr val="bg1"/>
                </a:solidFill>
              </a:rPr>
              <a:t>[</a:t>
            </a:r>
            <a:r>
              <a:rPr lang="ko-KR" altLang="en-US" sz="2500" b="1" dirty="0">
                <a:solidFill>
                  <a:schemeClr val="bg1"/>
                </a:solidFill>
              </a:rPr>
              <a:t> 학습도구에 대한 준비 </a:t>
            </a:r>
            <a:r>
              <a:rPr lang="en-US" altLang="ko-KR" sz="2500" b="1" dirty="0">
                <a:solidFill>
                  <a:schemeClr val="bg1"/>
                </a:solidFill>
              </a:rPr>
              <a:t>] </a:t>
            </a:r>
            <a:endParaRPr lang="ko-KR" altLang="en-US" sz="2500" b="1" dirty="0">
              <a:solidFill>
                <a:schemeClr val="bg1"/>
              </a:solidFill>
            </a:endParaRPr>
          </a:p>
          <a:p>
            <a:r>
              <a:rPr lang="ko-KR" altLang="en-US" sz="2500" dirty="0">
                <a:solidFill>
                  <a:schemeClr val="bg1"/>
                </a:solidFill>
              </a:rPr>
              <a:t>대면 및 비 대면 교육을 위한 </a:t>
            </a:r>
            <a:r>
              <a:rPr lang="ko-KR" altLang="en-US" sz="2500" b="1" dirty="0">
                <a:solidFill>
                  <a:schemeClr val="bg1"/>
                </a:solidFill>
              </a:rPr>
              <a:t>컴퓨터</a:t>
            </a:r>
            <a:r>
              <a:rPr lang="en-US" altLang="ko-KR" sz="2500" b="1" dirty="0">
                <a:solidFill>
                  <a:schemeClr val="bg1"/>
                </a:solidFill>
              </a:rPr>
              <a:t>&amp;</a:t>
            </a:r>
            <a:r>
              <a:rPr lang="ko-KR" altLang="en-US" sz="2500" b="1" dirty="0">
                <a:solidFill>
                  <a:schemeClr val="bg1"/>
                </a:solidFill>
              </a:rPr>
              <a:t>시스템</a:t>
            </a:r>
            <a:r>
              <a:rPr lang="en-US" altLang="ko-KR" sz="2500" dirty="0">
                <a:solidFill>
                  <a:schemeClr val="bg1"/>
                </a:solidFill>
              </a:rPr>
              <a:t>,  </a:t>
            </a:r>
            <a:r>
              <a:rPr lang="ko-KR" altLang="en-US" sz="2500" dirty="0">
                <a:solidFill>
                  <a:schemeClr val="bg1"/>
                </a:solidFill>
              </a:rPr>
              <a:t>코딩 학습을 위한 </a:t>
            </a:r>
            <a:r>
              <a:rPr lang="ko-KR" altLang="en-US" sz="2500" b="1" dirty="0">
                <a:solidFill>
                  <a:schemeClr val="bg1"/>
                </a:solidFill>
              </a:rPr>
              <a:t>교구</a:t>
            </a:r>
            <a:r>
              <a:rPr lang="ko-KR" altLang="en-US" sz="2500" dirty="0">
                <a:solidFill>
                  <a:schemeClr val="bg1"/>
                </a:solidFill>
              </a:rPr>
              <a:t> 준비</a:t>
            </a:r>
            <a:endParaRPr lang="en-US" altLang="ko-KR" sz="2500" dirty="0">
              <a:solidFill>
                <a:schemeClr val="bg1"/>
              </a:solidFill>
            </a:endParaRPr>
          </a:p>
          <a:p>
            <a:endParaRPr lang="en-US" altLang="ko-KR" sz="2500" dirty="0">
              <a:solidFill>
                <a:schemeClr val="bg1"/>
              </a:solidFill>
            </a:endParaRPr>
          </a:p>
          <a:p>
            <a:r>
              <a:rPr lang="en-US" altLang="ko-KR" sz="2500" b="1" dirty="0">
                <a:solidFill>
                  <a:schemeClr val="bg1"/>
                </a:solidFill>
              </a:rPr>
              <a:t>[</a:t>
            </a:r>
            <a:r>
              <a:rPr lang="ko-KR" altLang="en-US" sz="2500" b="1" dirty="0">
                <a:solidFill>
                  <a:schemeClr val="bg1"/>
                </a:solidFill>
              </a:rPr>
              <a:t> 학습 운영에 대한 준비 </a:t>
            </a:r>
            <a:r>
              <a:rPr lang="en-US" altLang="ko-KR" sz="2500" b="1" dirty="0">
                <a:solidFill>
                  <a:schemeClr val="bg1"/>
                </a:solidFill>
              </a:rPr>
              <a:t>] </a:t>
            </a:r>
            <a:endParaRPr lang="ko-KR" altLang="en-US" sz="2500" b="1" dirty="0">
              <a:solidFill>
                <a:schemeClr val="bg1"/>
              </a:solidFill>
            </a:endParaRPr>
          </a:p>
          <a:p>
            <a:r>
              <a:rPr lang="ko-KR" altLang="en-US" sz="2500" dirty="0">
                <a:solidFill>
                  <a:schemeClr val="bg1"/>
                </a:solidFill>
              </a:rPr>
              <a:t>학습 중간에 필요한 소소한 </a:t>
            </a:r>
            <a:r>
              <a:rPr lang="ko-KR" altLang="en-US" sz="2500" b="1" dirty="0">
                <a:solidFill>
                  <a:schemeClr val="bg1"/>
                </a:solidFill>
              </a:rPr>
              <a:t>이벤트</a:t>
            </a:r>
            <a:r>
              <a:rPr lang="en-US" altLang="ko-KR" sz="2500" dirty="0">
                <a:solidFill>
                  <a:schemeClr val="bg1"/>
                </a:solidFill>
              </a:rPr>
              <a:t>, </a:t>
            </a:r>
            <a:r>
              <a:rPr lang="ko-KR" altLang="en-US" sz="2500" b="1" dirty="0">
                <a:solidFill>
                  <a:schemeClr val="bg1"/>
                </a:solidFill>
              </a:rPr>
              <a:t>피드백</a:t>
            </a:r>
            <a:r>
              <a:rPr lang="ko-KR" altLang="en-US" sz="2500" dirty="0">
                <a:solidFill>
                  <a:schemeClr val="bg1"/>
                </a:solidFill>
              </a:rPr>
              <a:t> 방법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7AF8D-4B09-46A4-856F-AD611D6DD13B}"/>
              </a:ext>
            </a:extLst>
          </p:cNvPr>
          <p:cNvSpPr txBox="1"/>
          <p:nvPr/>
        </p:nvSpPr>
        <p:spPr>
          <a:xfrm>
            <a:off x="524912" y="1161361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ko-KR" altLang="en-US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E5C543-6788-4A4F-AE53-E9E5E1DCFB39}"/>
              </a:ext>
            </a:extLst>
          </p:cNvPr>
          <p:cNvSpPr txBox="1"/>
          <p:nvPr/>
        </p:nvSpPr>
        <p:spPr>
          <a:xfrm>
            <a:off x="524912" y="2282532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728CD1-D9E8-453B-AA21-E42338DE1AF0}"/>
              </a:ext>
            </a:extLst>
          </p:cNvPr>
          <p:cNvSpPr txBox="1"/>
          <p:nvPr/>
        </p:nvSpPr>
        <p:spPr>
          <a:xfrm>
            <a:off x="524912" y="3436694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7D4077-3C19-43EF-AED5-720DAB499A87}"/>
              </a:ext>
            </a:extLst>
          </p:cNvPr>
          <p:cNvSpPr txBox="1"/>
          <p:nvPr/>
        </p:nvSpPr>
        <p:spPr>
          <a:xfrm>
            <a:off x="524912" y="4660666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77BA946F-121E-4CAB-8109-C17F264DB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</p:spPr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</a:p>
        </p:txBody>
      </p:sp>
    </p:spTree>
    <p:extLst>
      <p:ext uri="{BB962C8B-B14F-4D97-AF65-F5344CB8AC3E}">
        <p14:creationId xmlns:p14="http://schemas.microsoft.com/office/powerpoint/2010/main" val="30356570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E753D8-7C97-4EAB-8CDF-4E58A9EFEF97}"/>
              </a:ext>
            </a:extLst>
          </p:cNvPr>
          <p:cNvSpPr txBox="1"/>
          <p:nvPr/>
        </p:nvSpPr>
        <p:spPr>
          <a:xfrm>
            <a:off x="1363112" y="1266869"/>
            <a:ext cx="10450516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[</a:t>
            </a:r>
            <a:r>
              <a:rPr lang="ko-KR" altLang="en-US" sz="2500" b="1" dirty="0"/>
              <a:t> 자기 자신에 대한 준비 </a:t>
            </a:r>
            <a:r>
              <a:rPr lang="en-US" altLang="ko-KR" sz="2500" b="1" dirty="0"/>
              <a:t>]</a:t>
            </a:r>
            <a:endParaRPr lang="ko-KR" altLang="en-US" sz="2500" b="1" dirty="0"/>
          </a:p>
          <a:p>
            <a:r>
              <a:rPr lang="ko-KR" altLang="en-US" sz="2500" dirty="0" err="1"/>
              <a:t>학생들과의</a:t>
            </a:r>
            <a:r>
              <a:rPr lang="ko-KR" altLang="en-US" sz="2500" dirty="0"/>
              <a:t> </a:t>
            </a:r>
            <a:r>
              <a:rPr lang="ko-KR" altLang="en-US" sz="2500" b="1" dirty="0">
                <a:solidFill>
                  <a:srgbClr val="FF0000"/>
                </a:solidFill>
              </a:rPr>
              <a:t>첫 대면</a:t>
            </a:r>
            <a:r>
              <a:rPr lang="ko-KR" altLang="en-US" sz="2500" dirty="0"/>
              <a:t>을 준비함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en-US" altLang="ko-KR" sz="2500" b="1" dirty="0"/>
              <a:t>[</a:t>
            </a:r>
            <a:r>
              <a:rPr lang="ko-KR" altLang="en-US" sz="2500" b="1" dirty="0"/>
              <a:t> 용어</a:t>
            </a:r>
            <a:r>
              <a:rPr lang="en-US" altLang="ko-KR" sz="2500" b="1" dirty="0"/>
              <a:t>&amp;</a:t>
            </a:r>
            <a:r>
              <a:rPr lang="ko-KR" altLang="en-US" sz="2500" b="1" dirty="0"/>
              <a:t>개념에 대한 준비 </a:t>
            </a:r>
            <a:r>
              <a:rPr lang="en-US" altLang="ko-KR" sz="2500" b="1" dirty="0"/>
              <a:t>] </a:t>
            </a:r>
            <a:endParaRPr lang="ko-KR" altLang="en-US" sz="2500" b="1" dirty="0"/>
          </a:p>
          <a:p>
            <a:r>
              <a:rPr lang="ko-KR" altLang="en-US" sz="2500" dirty="0"/>
              <a:t>컴퓨터</a:t>
            </a:r>
            <a:r>
              <a:rPr lang="en-US" altLang="ko-KR" sz="2500" dirty="0"/>
              <a:t>, </a:t>
            </a:r>
            <a:r>
              <a:rPr lang="ko-KR" altLang="en-US" sz="2500" dirty="0"/>
              <a:t>최신 </a:t>
            </a:r>
            <a:r>
              <a:rPr lang="en-US" altLang="ko-KR" sz="2500" dirty="0"/>
              <a:t>IT </a:t>
            </a:r>
            <a:r>
              <a:rPr lang="ko-KR" altLang="en-US" sz="2500" dirty="0"/>
              <a:t>관련 용어를 </a:t>
            </a:r>
            <a:r>
              <a:rPr lang="ko-KR" altLang="en-US" sz="2500" b="1" dirty="0">
                <a:solidFill>
                  <a:srgbClr val="FF0000"/>
                </a:solidFill>
              </a:rPr>
              <a:t>아이들의  눈높이</a:t>
            </a:r>
            <a:r>
              <a:rPr lang="ko-KR" altLang="en-US" sz="2500" dirty="0"/>
              <a:t>에서 설명할 수 있어야 함</a:t>
            </a:r>
            <a:endParaRPr lang="en-US" altLang="ko-KR" sz="2500" dirty="0"/>
          </a:p>
          <a:p>
            <a:r>
              <a:rPr lang="ko-KR" altLang="en-US" sz="2500" dirty="0"/>
              <a:t>  </a:t>
            </a:r>
            <a:endParaRPr lang="en-US" altLang="ko-KR" sz="2500" dirty="0"/>
          </a:p>
          <a:p>
            <a:r>
              <a:rPr lang="en-US" altLang="ko-KR" sz="2500" b="1" dirty="0"/>
              <a:t>[</a:t>
            </a:r>
            <a:r>
              <a:rPr lang="ko-KR" altLang="en-US" sz="2500" b="1" dirty="0"/>
              <a:t> 학습도구에 대한 준비 </a:t>
            </a:r>
            <a:r>
              <a:rPr lang="en-US" altLang="ko-KR" sz="2500" b="1" dirty="0"/>
              <a:t>] </a:t>
            </a:r>
            <a:endParaRPr lang="ko-KR" altLang="en-US" sz="2500" b="1" dirty="0"/>
          </a:p>
          <a:p>
            <a:r>
              <a:rPr lang="ko-KR" altLang="en-US" sz="2500" dirty="0"/>
              <a:t>대면 및 </a:t>
            </a:r>
            <a:r>
              <a:rPr lang="ko-KR" altLang="en-US" sz="2500" dirty="0" err="1"/>
              <a:t>비대면</a:t>
            </a:r>
            <a:r>
              <a:rPr lang="ko-KR" altLang="en-US" sz="2500" dirty="0"/>
              <a:t> 교육을 위한 </a:t>
            </a:r>
            <a:r>
              <a:rPr lang="ko-KR" altLang="en-US" sz="2500" b="1" dirty="0">
                <a:solidFill>
                  <a:srgbClr val="FF0000"/>
                </a:solidFill>
              </a:rPr>
              <a:t>컴퓨터</a:t>
            </a:r>
            <a:r>
              <a:rPr lang="en-US" altLang="ko-KR" sz="2500" b="1" dirty="0">
                <a:solidFill>
                  <a:srgbClr val="FF0000"/>
                </a:solidFill>
              </a:rPr>
              <a:t>&amp;</a:t>
            </a:r>
            <a:r>
              <a:rPr lang="ko-KR" altLang="en-US" sz="2500" b="1" dirty="0">
                <a:solidFill>
                  <a:srgbClr val="FF0000"/>
                </a:solidFill>
              </a:rPr>
              <a:t>시스템</a:t>
            </a:r>
            <a:r>
              <a:rPr lang="en-US" altLang="ko-KR" sz="2500" dirty="0"/>
              <a:t>,  </a:t>
            </a:r>
            <a:r>
              <a:rPr lang="ko-KR" altLang="en-US" sz="2500" dirty="0"/>
              <a:t>코딩 학습을 위한 </a:t>
            </a:r>
            <a:r>
              <a:rPr lang="ko-KR" altLang="en-US" sz="2500" b="1" dirty="0">
                <a:solidFill>
                  <a:srgbClr val="FF0000"/>
                </a:solidFill>
              </a:rPr>
              <a:t>교구</a:t>
            </a:r>
            <a:r>
              <a:rPr lang="ko-KR" altLang="en-US" sz="2500" dirty="0"/>
              <a:t> 준비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en-US" altLang="ko-KR" sz="2500" b="1" dirty="0">
                <a:solidFill>
                  <a:schemeClr val="bg1"/>
                </a:solidFill>
              </a:rPr>
              <a:t>[</a:t>
            </a:r>
            <a:r>
              <a:rPr lang="ko-KR" altLang="en-US" sz="2500" b="1" dirty="0">
                <a:solidFill>
                  <a:schemeClr val="bg1"/>
                </a:solidFill>
              </a:rPr>
              <a:t> 학습 운영에 대한 준비 </a:t>
            </a:r>
            <a:r>
              <a:rPr lang="en-US" altLang="ko-KR" sz="2500" b="1" dirty="0">
                <a:solidFill>
                  <a:schemeClr val="bg1"/>
                </a:solidFill>
              </a:rPr>
              <a:t>] </a:t>
            </a:r>
            <a:endParaRPr lang="ko-KR" altLang="en-US" sz="2500" b="1" dirty="0">
              <a:solidFill>
                <a:schemeClr val="bg1"/>
              </a:solidFill>
            </a:endParaRPr>
          </a:p>
          <a:p>
            <a:r>
              <a:rPr lang="ko-KR" altLang="en-US" sz="2500" dirty="0">
                <a:solidFill>
                  <a:schemeClr val="bg1"/>
                </a:solidFill>
              </a:rPr>
              <a:t>학습 중간에 필요한 소소한 </a:t>
            </a:r>
            <a:r>
              <a:rPr lang="ko-KR" altLang="en-US" sz="2500" b="1" dirty="0">
                <a:solidFill>
                  <a:schemeClr val="bg1"/>
                </a:solidFill>
              </a:rPr>
              <a:t>이벤트</a:t>
            </a:r>
            <a:r>
              <a:rPr lang="en-US" altLang="ko-KR" sz="2500" dirty="0">
                <a:solidFill>
                  <a:schemeClr val="bg1"/>
                </a:solidFill>
              </a:rPr>
              <a:t>, </a:t>
            </a:r>
            <a:r>
              <a:rPr lang="ko-KR" altLang="en-US" sz="2500" b="1" dirty="0">
                <a:solidFill>
                  <a:schemeClr val="bg1"/>
                </a:solidFill>
              </a:rPr>
              <a:t>피드백</a:t>
            </a:r>
            <a:r>
              <a:rPr lang="ko-KR" altLang="en-US" sz="2500" dirty="0">
                <a:solidFill>
                  <a:schemeClr val="bg1"/>
                </a:solidFill>
              </a:rPr>
              <a:t> 방법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7AF8D-4B09-46A4-856F-AD611D6DD13B}"/>
              </a:ext>
            </a:extLst>
          </p:cNvPr>
          <p:cNvSpPr txBox="1"/>
          <p:nvPr/>
        </p:nvSpPr>
        <p:spPr>
          <a:xfrm>
            <a:off x="524912" y="1161361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ko-KR" altLang="en-US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E5C543-6788-4A4F-AE53-E9E5E1DCFB39}"/>
              </a:ext>
            </a:extLst>
          </p:cNvPr>
          <p:cNvSpPr txBox="1"/>
          <p:nvPr/>
        </p:nvSpPr>
        <p:spPr>
          <a:xfrm>
            <a:off x="524912" y="2282532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728CD1-D9E8-453B-AA21-E42338DE1AF0}"/>
              </a:ext>
            </a:extLst>
          </p:cNvPr>
          <p:cNvSpPr txBox="1"/>
          <p:nvPr/>
        </p:nvSpPr>
        <p:spPr>
          <a:xfrm>
            <a:off x="524912" y="3436694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7D4077-3C19-43EF-AED5-720DAB499A87}"/>
              </a:ext>
            </a:extLst>
          </p:cNvPr>
          <p:cNvSpPr txBox="1"/>
          <p:nvPr/>
        </p:nvSpPr>
        <p:spPr>
          <a:xfrm>
            <a:off x="524912" y="4660666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77BA946F-121E-4CAB-8109-C17F264DB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</p:spPr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</a:p>
        </p:txBody>
      </p:sp>
    </p:spTree>
    <p:extLst>
      <p:ext uri="{BB962C8B-B14F-4D97-AF65-F5344CB8AC3E}">
        <p14:creationId xmlns:p14="http://schemas.microsoft.com/office/powerpoint/2010/main" val="3568683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</a:p>
        </p:txBody>
      </p:sp>
      <p:pic>
        <p:nvPicPr>
          <p:cNvPr id="3076" name="Picture 4" descr="로봇 - ROS(Robot Operating System) 개념과 활용 - 7. USB 카메라 사용하기">
            <a:extLst>
              <a:ext uri="{FF2B5EF4-FFF2-40B4-BE49-F238E27FC236}">
                <a16:creationId xmlns:a16="http://schemas.microsoft.com/office/drawing/2014/main" id="{C85CDA9C-BF94-4B76-92E5-28F7399C2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126" y="1238123"/>
            <a:ext cx="3842930" cy="233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자료실 | 광운MOOC센터">
            <a:extLst>
              <a:ext uri="{FF2B5EF4-FFF2-40B4-BE49-F238E27FC236}">
                <a16:creationId xmlns:a16="http://schemas.microsoft.com/office/drawing/2014/main" id="{DFAD130F-401B-49B8-A361-CDE8FEA31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132" y="4167051"/>
            <a:ext cx="2151897" cy="195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E46AEDD0-6515-472E-9864-14D68730B4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366" y="1751511"/>
            <a:ext cx="3102429" cy="2068286"/>
          </a:xfrm>
          <a:prstGeom prst="rect">
            <a:avLst/>
          </a:prstGeom>
        </p:spPr>
      </p:pic>
      <p:pic>
        <p:nvPicPr>
          <p:cNvPr id="3074" name="Picture 2" descr="ZOOM 마이크 : 다나와 통합검색">
            <a:extLst>
              <a:ext uri="{FF2B5EF4-FFF2-40B4-BE49-F238E27FC236}">
                <a16:creationId xmlns:a16="http://schemas.microsoft.com/office/drawing/2014/main" id="{D3EDFB66-3388-4745-94FC-B17BCE482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634" y="2785654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165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E753D8-7C97-4EAB-8CDF-4E58A9EFEF97}"/>
              </a:ext>
            </a:extLst>
          </p:cNvPr>
          <p:cNvSpPr txBox="1"/>
          <p:nvPr/>
        </p:nvSpPr>
        <p:spPr>
          <a:xfrm>
            <a:off x="1363112" y="1266869"/>
            <a:ext cx="10450516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[</a:t>
            </a:r>
            <a:r>
              <a:rPr lang="ko-KR" altLang="en-US" sz="2500" b="1" dirty="0"/>
              <a:t> 자기 자신에 대한 준비 </a:t>
            </a:r>
            <a:r>
              <a:rPr lang="en-US" altLang="ko-KR" sz="2500" b="1" dirty="0"/>
              <a:t>]</a:t>
            </a:r>
            <a:endParaRPr lang="ko-KR" altLang="en-US" sz="2500" b="1" dirty="0"/>
          </a:p>
          <a:p>
            <a:r>
              <a:rPr lang="ko-KR" altLang="en-US" sz="2500" dirty="0" err="1"/>
              <a:t>학생들과의</a:t>
            </a:r>
            <a:r>
              <a:rPr lang="ko-KR" altLang="en-US" sz="2500" dirty="0"/>
              <a:t> </a:t>
            </a:r>
            <a:r>
              <a:rPr lang="ko-KR" altLang="en-US" sz="2500" b="1" dirty="0">
                <a:solidFill>
                  <a:srgbClr val="FF0000"/>
                </a:solidFill>
              </a:rPr>
              <a:t>첫 대면</a:t>
            </a:r>
            <a:r>
              <a:rPr lang="ko-KR" altLang="en-US" sz="2500" dirty="0"/>
              <a:t>을 준비함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en-US" altLang="ko-KR" sz="2500" b="1" dirty="0"/>
              <a:t>[</a:t>
            </a:r>
            <a:r>
              <a:rPr lang="ko-KR" altLang="en-US" sz="2500" b="1" dirty="0"/>
              <a:t> 용어</a:t>
            </a:r>
            <a:r>
              <a:rPr lang="en-US" altLang="ko-KR" sz="2500" b="1" dirty="0"/>
              <a:t>&amp;</a:t>
            </a:r>
            <a:r>
              <a:rPr lang="ko-KR" altLang="en-US" sz="2500" b="1" dirty="0"/>
              <a:t>개념에 대한 준비 </a:t>
            </a:r>
            <a:r>
              <a:rPr lang="en-US" altLang="ko-KR" sz="2500" b="1" dirty="0"/>
              <a:t>] </a:t>
            </a:r>
            <a:endParaRPr lang="ko-KR" altLang="en-US" sz="2500" b="1" dirty="0"/>
          </a:p>
          <a:p>
            <a:r>
              <a:rPr lang="ko-KR" altLang="en-US" sz="2500" dirty="0"/>
              <a:t>컴퓨터</a:t>
            </a:r>
            <a:r>
              <a:rPr lang="en-US" altLang="ko-KR" sz="2500" dirty="0"/>
              <a:t>, </a:t>
            </a:r>
            <a:r>
              <a:rPr lang="ko-KR" altLang="en-US" sz="2500" dirty="0"/>
              <a:t>최신 </a:t>
            </a:r>
            <a:r>
              <a:rPr lang="en-US" altLang="ko-KR" sz="2500" dirty="0"/>
              <a:t>IT </a:t>
            </a:r>
            <a:r>
              <a:rPr lang="ko-KR" altLang="en-US" sz="2500" dirty="0"/>
              <a:t>관련 용어를 </a:t>
            </a:r>
            <a:r>
              <a:rPr lang="ko-KR" altLang="en-US" sz="2500" b="1" dirty="0">
                <a:solidFill>
                  <a:srgbClr val="FF0000"/>
                </a:solidFill>
              </a:rPr>
              <a:t>아이들의  눈높이</a:t>
            </a:r>
            <a:r>
              <a:rPr lang="ko-KR" altLang="en-US" sz="2500" dirty="0"/>
              <a:t>에서 설명할 수 있어야 함</a:t>
            </a:r>
            <a:endParaRPr lang="en-US" altLang="ko-KR" sz="2500" dirty="0"/>
          </a:p>
          <a:p>
            <a:r>
              <a:rPr lang="ko-KR" altLang="en-US" sz="2500" dirty="0"/>
              <a:t>  </a:t>
            </a:r>
            <a:endParaRPr lang="en-US" altLang="ko-KR" sz="2500" dirty="0"/>
          </a:p>
          <a:p>
            <a:r>
              <a:rPr lang="en-US" altLang="ko-KR" sz="2500" b="1" dirty="0"/>
              <a:t>[</a:t>
            </a:r>
            <a:r>
              <a:rPr lang="ko-KR" altLang="en-US" sz="2500" b="1" dirty="0"/>
              <a:t> 학습도구에 대한 준비 </a:t>
            </a:r>
            <a:r>
              <a:rPr lang="en-US" altLang="ko-KR" sz="2500" b="1" dirty="0"/>
              <a:t>] </a:t>
            </a:r>
            <a:endParaRPr lang="ko-KR" altLang="en-US" sz="2500" b="1" dirty="0"/>
          </a:p>
          <a:p>
            <a:r>
              <a:rPr lang="ko-KR" altLang="en-US" sz="2500" dirty="0"/>
              <a:t>대면 및 </a:t>
            </a:r>
            <a:r>
              <a:rPr lang="ko-KR" altLang="en-US" sz="2500" dirty="0" err="1"/>
              <a:t>비대면</a:t>
            </a:r>
            <a:r>
              <a:rPr lang="ko-KR" altLang="en-US" sz="2500" dirty="0"/>
              <a:t> 교육을 위한 </a:t>
            </a:r>
            <a:r>
              <a:rPr lang="ko-KR" altLang="en-US" sz="2500" b="1" dirty="0">
                <a:solidFill>
                  <a:srgbClr val="FF0000"/>
                </a:solidFill>
              </a:rPr>
              <a:t>컴퓨터</a:t>
            </a:r>
            <a:r>
              <a:rPr lang="en-US" altLang="ko-KR" sz="2500" b="1" dirty="0">
                <a:solidFill>
                  <a:srgbClr val="FF0000"/>
                </a:solidFill>
              </a:rPr>
              <a:t>&amp;</a:t>
            </a:r>
            <a:r>
              <a:rPr lang="ko-KR" altLang="en-US" sz="2500" b="1" dirty="0">
                <a:solidFill>
                  <a:srgbClr val="FF0000"/>
                </a:solidFill>
              </a:rPr>
              <a:t>시스템</a:t>
            </a:r>
            <a:r>
              <a:rPr lang="en-US" altLang="ko-KR" sz="2500" dirty="0"/>
              <a:t>,  </a:t>
            </a:r>
            <a:r>
              <a:rPr lang="ko-KR" altLang="en-US" sz="2500" dirty="0"/>
              <a:t>코딩 학습을 위한 </a:t>
            </a:r>
            <a:r>
              <a:rPr lang="ko-KR" altLang="en-US" sz="2500" b="1" dirty="0">
                <a:solidFill>
                  <a:srgbClr val="FF0000"/>
                </a:solidFill>
              </a:rPr>
              <a:t>교구</a:t>
            </a:r>
            <a:r>
              <a:rPr lang="ko-KR" altLang="en-US" sz="2500" dirty="0"/>
              <a:t> 준비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en-US" altLang="ko-KR" sz="2500" b="1" dirty="0"/>
              <a:t>[</a:t>
            </a:r>
            <a:r>
              <a:rPr lang="ko-KR" altLang="en-US" sz="2500" b="1" dirty="0"/>
              <a:t> 학습 운영에 대한 준비 </a:t>
            </a:r>
            <a:r>
              <a:rPr lang="en-US" altLang="ko-KR" sz="2500" b="1" dirty="0"/>
              <a:t>] </a:t>
            </a:r>
            <a:endParaRPr lang="ko-KR" altLang="en-US" sz="2500" b="1" dirty="0"/>
          </a:p>
          <a:p>
            <a:r>
              <a:rPr lang="ko-KR" altLang="en-US" sz="2500" dirty="0"/>
              <a:t>학습 중간에 필요한 소소한 </a:t>
            </a:r>
            <a:r>
              <a:rPr lang="ko-KR" altLang="en-US" sz="2500" b="1" dirty="0">
                <a:solidFill>
                  <a:srgbClr val="FF0000"/>
                </a:solidFill>
              </a:rPr>
              <a:t>이벤트</a:t>
            </a:r>
            <a:r>
              <a:rPr lang="en-US" altLang="ko-KR" sz="2500" dirty="0"/>
              <a:t>, </a:t>
            </a:r>
            <a:r>
              <a:rPr lang="ko-KR" altLang="en-US" sz="2500" b="1" dirty="0">
                <a:solidFill>
                  <a:srgbClr val="FF0000"/>
                </a:solidFill>
              </a:rPr>
              <a:t>피드백</a:t>
            </a:r>
            <a:r>
              <a:rPr lang="ko-KR" altLang="en-US" sz="2500" dirty="0"/>
              <a:t> 방법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7AF8D-4B09-46A4-856F-AD611D6DD13B}"/>
              </a:ext>
            </a:extLst>
          </p:cNvPr>
          <p:cNvSpPr txBox="1"/>
          <p:nvPr/>
        </p:nvSpPr>
        <p:spPr>
          <a:xfrm>
            <a:off x="524912" y="1161361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ko-KR" altLang="en-US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E5C543-6788-4A4F-AE53-E9E5E1DCFB39}"/>
              </a:ext>
            </a:extLst>
          </p:cNvPr>
          <p:cNvSpPr txBox="1"/>
          <p:nvPr/>
        </p:nvSpPr>
        <p:spPr>
          <a:xfrm>
            <a:off x="524912" y="2282532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728CD1-D9E8-453B-AA21-E42338DE1AF0}"/>
              </a:ext>
            </a:extLst>
          </p:cNvPr>
          <p:cNvSpPr txBox="1"/>
          <p:nvPr/>
        </p:nvSpPr>
        <p:spPr>
          <a:xfrm>
            <a:off x="524912" y="3436694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7D4077-3C19-43EF-AED5-720DAB499A87}"/>
              </a:ext>
            </a:extLst>
          </p:cNvPr>
          <p:cNvSpPr txBox="1"/>
          <p:nvPr/>
        </p:nvSpPr>
        <p:spPr>
          <a:xfrm>
            <a:off x="524912" y="4660666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77BA946F-121E-4CAB-8109-C17F264DB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</p:spPr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  SW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강사가 되기 위한 준비</a:t>
            </a:r>
          </a:p>
        </p:txBody>
      </p:sp>
    </p:spTree>
    <p:extLst>
      <p:ext uri="{BB962C8B-B14F-4D97-AF65-F5344CB8AC3E}">
        <p14:creationId xmlns:p14="http://schemas.microsoft.com/office/powerpoint/2010/main" val="24452652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텍스트, 전자기기, 실내, 컴퓨터이(가) 표시된 사진&#10;&#10;자동 생성된 설명">
            <a:extLst>
              <a:ext uri="{FF2B5EF4-FFF2-40B4-BE49-F238E27FC236}">
                <a16:creationId xmlns:a16="http://schemas.microsoft.com/office/drawing/2014/main" id="{0BDDE15D-BF12-4E2E-B963-E58C08AF16C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11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9F535F7-4414-4ACE-8CA0-4B4A2E4C757A}"/>
              </a:ext>
            </a:extLst>
          </p:cNvPr>
          <p:cNvSpPr txBox="1"/>
          <p:nvPr/>
        </p:nvSpPr>
        <p:spPr>
          <a:xfrm>
            <a:off x="0" y="2197112"/>
            <a:ext cx="12192000" cy="190821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3. </a:t>
            </a:r>
            <a:r>
              <a:rPr lang="ko-KR" altLang="en-US" sz="54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코딩교육에 대해서</a:t>
            </a:r>
            <a:endParaRPr lang="en-US" altLang="ko-KR" sz="54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 algn="ctr"/>
            <a:endParaRPr lang="en-US" altLang="ko-KR" sz="28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 algn="ctr"/>
            <a:r>
              <a:rPr lang="en-US" altLang="ko-KR" sz="36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rgbClr val="FFC000"/>
                </a:solidFill>
                <a:ea typeface="NanumBarunGothic" charset="-127"/>
              </a:rPr>
              <a:t>3-1. </a:t>
            </a:r>
            <a:r>
              <a:rPr lang="ko-KR" altLang="en-US" sz="36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rgbClr val="FFC000"/>
                </a:solidFill>
                <a:ea typeface="NanumBarunGothic" charset="-127"/>
              </a:rPr>
              <a:t>학습지도안</a:t>
            </a:r>
            <a:endParaRPr lang="en-US" altLang="ko-KR" sz="36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rgbClr val="FFC000"/>
              </a:solidFill>
              <a:ea typeface="NanumBarunGothic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1189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E311DF20-605F-4A9A-81FA-88C67E94C810}"/>
              </a:ext>
            </a:extLst>
          </p:cNvPr>
          <p:cNvCxnSpPr>
            <a:cxnSpLocks/>
          </p:cNvCxnSpPr>
          <p:nvPr/>
        </p:nvCxnSpPr>
        <p:spPr>
          <a:xfrm>
            <a:off x="1833473" y="3595254"/>
            <a:ext cx="10030691" cy="0"/>
          </a:xfrm>
          <a:prstGeom prst="straightConnector1">
            <a:avLst/>
          </a:prstGeom>
          <a:ln w="1174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3-1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코딩교육</a:t>
            </a: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6A228BC6-C98C-4ECC-B096-EFD96A74ADEC}"/>
              </a:ext>
            </a:extLst>
          </p:cNvPr>
          <p:cNvSpPr/>
          <p:nvPr/>
        </p:nvSpPr>
        <p:spPr>
          <a:xfrm>
            <a:off x="882979" y="2494031"/>
            <a:ext cx="2107303" cy="210730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2400" dirty="0">
              <a:latin typeface="NanumBarunGothic" panose="020B0603020101020101" pitchFamily="34" charset="-127"/>
              <a:ea typeface="NanumBarunGothic" panose="020B0603020101020101" pitchFamily="34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FF77D5-46A1-4D25-BBB1-B051AEB7E709}"/>
              </a:ext>
            </a:extLst>
          </p:cNvPr>
          <p:cNvSpPr/>
          <p:nvPr/>
        </p:nvSpPr>
        <p:spPr>
          <a:xfrm>
            <a:off x="1026088" y="3179756"/>
            <a:ext cx="18210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언플러그드</a:t>
            </a:r>
            <a:endParaRPr lang="en-US" altLang="ko-KR" sz="2400" b="1" dirty="0"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 algn="ctr"/>
            <a:r>
              <a:rPr lang="ko-KR" altLang="en-US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활동</a:t>
            </a:r>
            <a:endParaRPr lang="en-US" altLang="ko-KR" sz="2400" b="1" dirty="0"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B03965A-67ED-4B26-9BED-AE9CC19C13E1}"/>
              </a:ext>
            </a:extLst>
          </p:cNvPr>
          <p:cNvSpPr/>
          <p:nvPr/>
        </p:nvSpPr>
        <p:spPr>
          <a:xfrm>
            <a:off x="2378964" y="5249330"/>
            <a:ext cx="77348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dirty="0">
                <a:solidFill>
                  <a:srgbClr val="002060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교육</a:t>
            </a:r>
            <a:r>
              <a:rPr lang="ko-KR" altLang="en-US" sz="2400" dirty="0">
                <a:ea typeface="NanumBarunGothic" charset="-127"/>
              </a:rPr>
              <a:t>과 </a:t>
            </a:r>
            <a:r>
              <a:rPr lang="ko-KR" altLang="en-US" sz="2400" b="1" dirty="0">
                <a:solidFill>
                  <a:srgbClr val="002060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흥미</a:t>
            </a:r>
            <a:r>
              <a:rPr lang="ko-KR" altLang="en-US" sz="2400" dirty="0">
                <a:latin typeface="NanumBarunGothic" charset="-127"/>
                <a:ea typeface="NanumBarunGothic" charset="-127"/>
                <a:cs typeface="NanumBarunGothic" charset="-127"/>
              </a:rPr>
              <a:t>를 다잡는 </a:t>
            </a:r>
            <a:r>
              <a:rPr lang="en-US" altLang="ko-KR" sz="2400" b="1" dirty="0" err="1">
                <a:solidFill>
                  <a:srgbClr val="FF0000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Contects</a:t>
            </a:r>
            <a:r>
              <a:rPr lang="en-US" altLang="ko-KR" sz="2400" dirty="0">
                <a:latin typeface="NanumBarunGothic" charset="-127"/>
                <a:ea typeface="NanumBarunGothic" charset="-127"/>
                <a:cs typeface="NanumBarunGothic" charset="-127"/>
              </a:rPr>
              <a:t> &amp; </a:t>
            </a:r>
            <a:r>
              <a:rPr lang="ko-KR" altLang="en-US" sz="2400" b="1" dirty="0">
                <a:solidFill>
                  <a:srgbClr val="FF0000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수업운영 </a:t>
            </a:r>
            <a:r>
              <a:rPr lang="ko-KR" altLang="en-US" sz="2400" dirty="0">
                <a:ea typeface="NanumBarunGothic" charset="-127"/>
              </a:rPr>
              <a:t>방식</a:t>
            </a:r>
            <a:r>
              <a:rPr lang="ko-KR" altLang="en-US" sz="2400" b="1" dirty="0">
                <a:solidFill>
                  <a:srgbClr val="FF0000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 </a:t>
            </a:r>
            <a:endParaRPr lang="en-US" altLang="ko-KR" sz="2400" b="1" dirty="0">
              <a:solidFill>
                <a:srgbClr val="FF0000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</p:txBody>
      </p:sp>
      <p:sp>
        <p:nvSpPr>
          <p:cNvPr id="22" name="타원 21">
            <a:extLst>
              <a:ext uri="{FF2B5EF4-FFF2-40B4-BE49-F238E27FC236}">
                <a16:creationId xmlns:a16="http://schemas.microsoft.com/office/drawing/2014/main" id="{A5EDF0F2-C17B-47DD-B0B2-118B61C04409}"/>
              </a:ext>
            </a:extLst>
          </p:cNvPr>
          <p:cNvSpPr/>
          <p:nvPr/>
        </p:nvSpPr>
        <p:spPr>
          <a:xfrm>
            <a:off x="3457661" y="2494029"/>
            <a:ext cx="2107303" cy="210730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2400" dirty="0">
              <a:latin typeface="NanumBarunGothic" panose="020B0603020101020101" pitchFamily="34" charset="-127"/>
              <a:ea typeface="NanumBarunGothic" panose="020B0603020101020101" pitchFamily="34" charset="-127"/>
            </a:endParaRPr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474FE518-5100-4C5D-94A7-B75DD7ED0DD9}"/>
              </a:ext>
            </a:extLst>
          </p:cNvPr>
          <p:cNvSpPr/>
          <p:nvPr/>
        </p:nvSpPr>
        <p:spPr>
          <a:xfrm>
            <a:off x="6032343" y="2541604"/>
            <a:ext cx="2107303" cy="210730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2400" dirty="0">
              <a:latin typeface="NanumBarunGothic" panose="020B0603020101020101" pitchFamily="34" charset="-127"/>
              <a:ea typeface="NanumBarunGothic" panose="020B0603020101020101" pitchFamily="34" charset="-127"/>
            </a:endParaRPr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77B76CD2-CB8D-4DF2-AFEC-5FF0B627389C}"/>
              </a:ext>
            </a:extLst>
          </p:cNvPr>
          <p:cNvSpPr/>
          <p:nvPr/>
        </p:nvSpPr>
        <p:spPr>
          <a:xfrm>
            <a:off x="8607025" y="2541604"/>
            <a:ext cx="2107303" cy="210730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2400" dirty="0">
              <a:latin typeface="NanumBarunGothic" panose="020B0603020101020101" pitchFamily="34" charset="-127"/>
              <a:ea typeface="NanumBarunGothic" panose="020B0603020101020101" pitchFamily="34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AF5C9287-7546-4A95-A9FF-266521D2044E}"/>
              </a:ext>
            </a:extLst>
          </p:cNvPr>
          <p:cNvSpPr/>
          <p:nvPr/>
        </p:nvSpPr>
        <p:spPr>
          <a:xfrm>
            <a:off x="3651016" y="3179756"/>
            <a:ext cx="18210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기본 개념</a:t>
            </a:r>
            <a:endParaRPr lang="en-US" altLang="ko-KR" sz="2400" b="1" dirty="0"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 algn="ctr"/>
            <a:r>
              <a:rPr lang="ko-KR" altLang="en-US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습득 활동</a:t>
            </a:r>
            <a:endParaRPr lang="en-US" altLang="ko-KR" sz="2400" b="1" dirty="0"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A598C2F4-EDDD-4D69-9764-0490DE242B67}"/>
              </a:ext>
            </a:extLst>
          </p:cNvPr>
          <p:cNvSpPr/>
          <p:nvPr/>
        </p:nvSpPr>
        <p:spPr>
          <a:xfrm>
            <a:off x="8814788" y="3078216"/>
            <a:ext cx="18210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인공지능</a:t>
            </a:r>
            <a:endParaRPr lang="en-US" altLang="ko-KR" sz="2400" b="1" dirty="0"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 algn="ctr"/>
            <a:r>
              <a:rPr lang="ko-KR" altLang="en-US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프로그래밍</a:t>
            </a:r>
            <a:endParaRPr lang="en-US" altLang="ko-KR" sz="2400" b="1" dirty="0"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 algn="ctr"/>
            <a:r>
              <a:rPr lang="ko-KR" altLang="en-US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활동</a:t>
            </a:r>
            <a:endParaRPr lang="en-US" altLang="ko-KR" sz="2400" b="1" dirty="0"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974C002-EC8B-46A1-8ACB-BC4617B8705F}"/>
              </a:ext>
            </a:extLst>
          </p:cNvPr>
          <p:cNvSpPr/>
          <p:nvPr/>
        </p:nvSpPr>
        <p:spPr>
          <a:xfrm>
            <a:off x="6175451" y="2997637"/>
            <a:ext cx="18210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피지컬</a:t>
            </a:r>
            <a:endParaRPr lang="en-US" altLang="ko-KR" sz="2400" b="1" dirty="0"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 algn="ctr"/>
            <a:r>
              <a:rPr lang="ko-KR" altLang="en-US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컴퓨팅</a:t>
            </a:r>
            <a:endParaRPr lang="en-US" altLang="ko-KR" sz="2400" b="1" dirty="0"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 algn="ctr"/>
            <a:r>
              <a:rPr lang="ko-KR" altLang="en-US" sz="2400" b="1" dirty="0"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활동</a:t>
            </a:r>
            <a:endParaRPr lang="en-US" altLang="ko-KR" sz="2400" b="1" dirty="0"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54224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</a:rPr>
              <a:t>학습지도안 작성법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4A48916C-6ED3-90DE-F0AA-EC04D11938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3221" y="1063690"/>
            <a:ext cx="3635380" cy="50603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7CDEC6-1866-2D80-F2D0-B978728D60E4}"/>
              </a:ext>
            </a:extLst>
          </p:cNvPr>
          <p:cNvSpPr txBox="1"/>
          <p:nvPr/>
        </p:nvSpPr>
        <p:spPr>
          <a:xfrm>
            <a:off x="6781288" y="1638555"/>
            <a:ext cx="4596548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200" dirty="0"/>
              <a:t>두괄식으로 작성</a:t>
            </a:r>
            <a:endParaRPr lang="en-US" altLang="ko-KR" sz="1200" dirty="0"/>
          </a:p>
          <a:p>
            <a:pPr marL="285750" indent="-285750">
              <a:buFontTx/>
              <a:buChar char="-"/>
            </a:pPr>
            <a:r>
              <a:rPr lang="ko-KR" altLang="en-US" sz="1200" dirty="0"/>
              <a:t>한눈에 </a:t>
            </a:r>
            <a:r>
              <a:rPr lang="ko-KR" altLang="en-US" sz="1200" dirty="0" err="1"/>
              <a:t>읽기쉽게</a:t>
            </a:r>
            <a:r>
              <a:rPr lang="ko-KR" altLang="en-US" sz="1200" dirty="0"/>
              <a:t> 요점만 작성</a:t>
            </a:r>
            <a:endParaRPr lang="en-US" altLang="ko-KR" sz="1200" dirty="0"/>
          </a:p>
          <a:p>
            <a:pPr marL="285750" indent="-285750">
              <a:buFontTx/>
              <a:buChar char="-"/>
            </a:pPr>
            <a:r>
              <a:rPr lang="ko-KR" altLang="en-US" sz="1200" dirty="0"/>
              <a:t>대화체 보다는 보고서 형식으로 작성</a:t>
            </a:r>
            <a:endParaRPr lang="en-US" altLang="ko-KR" sz="1200" dirty="0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3047AAFA-A0A2-E5A8-0753-04142C3F349D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4627232" y="1961721"/>
            <a:ext cx="2154056" cy="5360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1DB2CDB-AF15-E9FE-ACB9-2FC9AD17C803}"/>
              </a:ext>
            </a:extLst>
          </p:cNvPr>
          <p:cNvSpPr txBox="1"/>
          <p:nvPr/>
        </p:nvSpPr>
        <p:spPr>
          <a:xfrm>
            <a:off x="6781288" y="2626846"/>
            <a:ext cx="4596548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200" dirty="0" err="1"/>
              <a:t>회차를</a:t>
            </a:r>
            <a:r>
              <a:rPr lang="ko-KR" altLang="en-US" sz="1200" dirty="0"/>
              <a:t> 나누어서 작성 가능</a:t>
            </a:r>
            <a:endParaRPr lang="en-US" altLang="ko-KR" sz="1200" dirty="0"/>
          </a:p>
          <a:p>
            <a:pPr marL="285750" indent="-285750">
              <a:buFontTx/>
              <a:buChar char="-"/>
            </a:pPr>
            <a:r>
              <a:rPr lang="ko-KR" altLang="en-US" sz="1200" dirty="0"/>
              <a:t>세부내용을 주제와 연결시켜 작성</a:t>
            </a:r>
            <a:endParaRPr lang="en-US" altLang="ko-KR" sz="1200" dirty="0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E0523A81-40A4-96ED-74F4-04E4C678026A}"/>
              </a:ext>
            </a:extLst>
          </p:cNvPr>
          <p:cNvCxnSpPr>
            <a:cxnSpLocks/>
          </p:cNvCxnSpPr>
          <p:nvPr/>
        </p:nvCxnSpPr>
        <p:spPr>
          <a:xfrm flipH="1">
            <a:off x="5410713" y="2904036"/>
            <a:ext cx="1370575" cy="4917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3AEE4E4-4C6A-80CE-0EFA-14A881B33C03}"/>
              </a:ext>
            </a:extLst>
          </p:cNvPr>
          <p:cNvSpPr txBox="1"/>
          <p:nvPr/>
        </p:nvSpPr>
        <p:spPr>
          <a:xfrm>
            <a:off x="6781288" y="4363592"/>
            <a:ext cx="4596548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200" dirty="0"/>
              <a:t>수업에 사용하는 수업 보조자료 포함</a:t>
            </a:r>
            <a:endParaRPr lang="en-US" altLang="ko-KR" sz="1200" dirty="0"/>
          </a:p>
          <a:p>
            <a:pPr marL="285750" indent="-285750">
              <a:buFontTx/>
              <a:buChar char="-"/>
            </a:pPr>
            <a:r>
              <a:rPr lang="ko-KR" altLang="en-US" sz="1200" dirty="0"/>
              <a:t>수업에 사용할 교구 포함</a:t>
            </a:r>
            <a:endParaRPr lang="en-US" altLang="ko-KR" sz="1200" dirty="0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B1087023-0226-99AE-DAF1-1342408D2FD8}"/>
              </a:ext>
            </a:extLst>
          </p:cNvPr>
          <p:cNvCxnSpPr>
            <a:cxnSpLocks/>
          </p:cNvCxnSpPr>
          <p:nvPr/>
        </p:nvCxnSpPr>
        <p:spPr>
          <a:xfrm flipH="1">
            <a:off x="4952489" y="4579398"/>
            <a:ext cx="1828799" cy="14295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470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45E6925-456D-A1B7-75A4-4545B738B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361" y="1043275"/>
            <a:ext cx="3811308" cy="5016926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</a:rPr>
              <a:t>학습지도안 작성법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7CDEC6-1866-2D80-F2D0-B978728D60E4}"/>
              </a:ext>
            </a:extLst>
          </p:cNvPr>
          <p:cNvSpPr txBox="1"/>
          <p:nvPr/>
        </p:nvSpPr>
        <p:spPr>
          <a:xfrm>
            <a:off x="6781288" y="1638555"/>
            <a:ext cx="4596548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200" dirty="0"/>
              <a:t>대주제</a:t>
            </a:r>
            <a:r>
              <a:rPr lang="en-US" altLang="ko-KR" sz="1200" dirty="0"/>
              <a:t>, </a:t>
            </a:r>
            <a:r>
              <a:rPr lang="ko-KR" altLang="en-US" sz="1200" dirty="0"/>
              <a:t>소주제에 대한 설명</a:t>
            </a:r>
            <a:endParaRPr lang="en-US" altLang="ko-KR" sz="1200" dirty="0"/>
          </a:p>
          <a:p>
            <a:pPr marL="285750" indent="-285750">
              <a:buFontTx/>
              <a:buChar char="-"/>
            </a:pPr>
            <a:r>
              <a:rPr lang="ko-KR" altLang="en-US" sz="1200" dirty="0"/>
              <a:t>대화체 보다는 짤막한 소제목의 형태로 작성</a:t>
            </a:r>
            <a:endParaRPr lang="en-US" altLang="ko-KR" sz="1200" dirty="0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3047AAFA-A0A2-E5A8-0753-04142C3F349D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4234470" y="1869388"/>
            <a:ext cx="2546818" cy="3184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1DB2CDB-AF15-E9FE-ACB9-2FC9AD17C803}"/>
              </a:ext>
            </a:extLst>
          </p:cNvPr>
          <p:cNvSpPr txBox="1"/>
          <p:nvPr/>
        </p:nvSpPr>
        <p:spPr>
          <a:xfrm>
            <a:off x="6781288" y="2626846"/>
            <a:ext cx="4596548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200" dirty="0"/>
              <a:t>수업을 통해 어떤 기능을 익힐 수 있는지를 제시</a:t>
            </a:r>
            <a:endParaRPr lang="en-US" altLang="ko-KR" sz="1200" dirty="0"/>
          </a:p>
          <a:p>
            <a:pPr marL="285750" indent="-285750">
              <a:buFontTx/>
              <a:buChar char="-"/>
            </a:pPr>
            <a:r>
              <a:rPr lang="ko-KR" altLang="en-US" sz="1200" dirty="0"/>
              <a:t>수업을 통해 어떤 개념을 이해할 수 있는지를 제시</a:t>
            </a:r>
            <a:endParaRPr lang="en-US" altLang="ko-KR" sz="1200" dirty="0"/>
          </a:p>
          <a:p>
            <a:pPr marL="285750" indent="-285750">
              <a:buFontTx/>
              <a:buChar char="-"/>
            </a:pPr>
            <a:r>
              <a:rPr lang="ko-KR" altLang="en-US" sz="1200" dirty="0"/>
              <a:t>수업의 방향과 목표를 뚜렷하게 작성</a:t>
            </a:r>
            <a:endParaRPr lang="en-US" altLang="ko-KR" sz="1200" dirty="0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E0523A81-40A4-96ED-74F4-04E4C678026A}"/>
              </a:ext>
            </a:extLst>
          </p:cNvPr>
          <p:cNvCxnSpPr>
            <a:cxnSpLocks/>
          </p:cNvCxnSpPr>
          <p:nvPr/>
        </p:nvCxnSpPr>
        <p:spPr>
          <a:xfrm flipH="1">
            <a:off x="3952172" y="2904036"/>
            <a:ext cx="2829116" cy="3239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3AEE4E4-4C6A-80CE-0EFA-14A881B33C03}"/>
              </a:ext>
            </a:extLst>
          </p:cNvPr>
          <p:cNvSpPr txBox="1"/>
          <p:nvPr/>
        </p:nvSpPr>
        <p:spPr>
          <a:xfrm>
            <a:off x="6781288" y="4363592"/>
            <a:ext cx="4596548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200" dirty="0"/>
              <a:t>분기별 교육과정에 대한 커리큘럼의 세분화가 필요</a:t>
            </a:r>
            <a:endParaRPr lang="en-US" altLang="ko-KR" sz="1200" dirty="0"/>
          </a:p>
          <a:p>
            <a:pPr marL="285750" indent="-285750">
              <a:buFontTx/>
              <a:buChar char="-"/>
            </a:pPr>
            <a:r>
              <a:rPr lang="en-US" altLang="ko-KR" sz="1200" dirty="0"/>
              <a:t>1</a:t>
            </a:r>
            <a:r>
              <a:rPr lang="ko-KR" altLang="en-US" sz="1200" dirty="0"/>
              <a:t>일</a:t>
            </a:r>
            <a:r>
              <a:rPr lang="en-US" altLang="ko-KR" sz="1200" dirty="0"/>
              <a:t>, 1</a:t>
            </a:r>
            <a:r>
              <a:rPr lang="ko-KR" altLang="en-US" sz="1200" dirty="0"/>
              <a:t>주일</a:t>
            </a:r>
            <a:r>
              <a:rPr lang="en-US" altLang="ko-KR" sz="1200" dirty="0"/>
              <a:t>, 1</a:t>
            </a:r>
            <a:r>
              <a:rPr lang="ko-KR" altLang="en-US" sz="1200" dirty="0"/>
              <a:t>달</a:t>
            </a:r>
            <a:r>
              <a:rPr lang="en-US" altLang="ko-KR" sz="1200" dirty="0"/>
              <a:t>, 1</a:t>
            </a:r>
            <a:r>
              <a:rPr lang="ko-KR" altLang="en-US" sz="1200" dirty="0" err="1"/>
              <a:t>년과정의</a:t>
            </a:r>
            <a:r>
              <a:rPr lang="ko-KR" altLang="en-US" sz="1200" dirty="0"/>
              <a:t> 커리큘럼 준비 필요</a:t>
            </a:r>
            <a:endParaRPr lang="en-US" altLang="ko-KR" sz="1200" dirty="0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B1087023-0226-99AE-DAF1-1342408D2FD8}"/>
              </a:ext>
            </a:extLst>
          </p:cNvPr>
          <p:cNvCxnSpPr>
            <a:cxnSpLocks/>
          </p:cNvCxnSpPr>
          <p:nvPr/>
        </p:nvCxnSpPr>
        <p:spPr>
          <a:xfrm flipH="1" flipV="1">
            <a:off x="4553589" y="4318431"/>
            <a:ext cx="2227699" cy="2609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63672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텍스트, 전자기기, 실내, 컴퓨터이(가) 표시된 사진&#10;&#10;자동 생성된 설명">
            <a:extLst>
              <a:ext uri="{FF2B5EF4-FFF2-40B4-BE49-F238E27FC236}">
                <a16:creationId xmlns:a16="http://schemas.microsoft.com/office/drawing/2014/main" id="{0BDDE15D-BF12-4E2E-B963-E58C08AF16C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11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9F535F7-4414-4ACE-8CA0-4B4A2E4C757A}"/>
              </a:ext>
            </a:extLst>
          </p:cNvPr>
          <p:cNvSpPr txBox="1"/>
          <p:nvPr/>
        </p:nvSpPr>
        <p:spPr>
          <a:xfrm>
            <a:off x="0" y="2197112"/>
            <a:ext cx="12192000" cy="92333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4. </a:t>
            </a:r>
            <a:r>
              <a:rPr lang="ko-KR" altLang="en-US" sz="54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교수방법의 개념 및 분류	</a:t>
            </a:r>
            <a:endParaRPr lang="en-US" altLang="ko-KR" sz="28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82116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</a:rPr>
              <a:t>교수방법</a:t>
            </a: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77F93BC1-C8B6-EDDB-3B3C-41E586C91702}"/>
              </a:ext>
            </a:extLst>
          </p:cNvPr>
          <p:cNvSpPr txBox="1">
            <a:spLocks/>
          </p:cNvSpPr>
          <p:nvPr/>
        </p:nvSpPr>
        <p:spPr>
          <a:xfrm>
            <a:off x="372292" y="1074437"/>
            <a:ext cx="4211955" cy="259045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98620" algn="l"/>
              </a:tabLst>
            </a:pPr>
            <a:r>
              <a:rPr lang="en-US" altLang="ko-KR" dirty="0"/>
              <a:t>1.</a:t>
            </a:r>
            <a:r>
              <a:rPr lang="ko-KR" altLang="en-US" dirty="0"/>
              <a:t> 교수방법의 개념 및 분류	</a:t>
            </a: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CBEB99FF-41B8-D465-D61A-4DA9826159BA}"/>
              </a:ext>
            </a:extLst>
          </p:cNvPr>
          <p:cNvSpPr txBox="1"/>
          <p:nvPr/>
        </p:nvSpPr>
        <p:spPr>
          <a:xfrm>
            <a:off x="1276478" y="1629233"/>
            <a:ext cx="9733143" cy="160364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b="1" dirty="0"/>
              <a:t>교수방법의 개념</a:t>
            </a: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dirty="0"/>
          </a:p>
          <a:p>
            <a:pPr marL="1307465" algn="ctr">
              <a:lnSpc>
                <a:spcPct val="100000"/>
              </a:lnSpc>
            </a:pPr>
            <a:r>
              <a:rPr dirty="0"/>
              <a:t>교수자의 교육목표 성공적 달성을 위한 효과적 교육내용 전달의 방법론</a:t>
            </a:r>
          </a:p>
          <a:p>
            <a:pPr marL="1308100" algn="ctr">
              <a:lnSpc>
                <a:spcPct val="100000"/>
              </a:lnSpc>
              <a:spcBef>
                <a:spcPts val="840"/>
              </a:spcBef>
            </a:pPr>
            <a:r>
              <a:rPr dirty="0"/>
              <a:t>(“어떻게 더 잘 가르칠 것인가?”)</a:t>
            </a:r>
          </a:p>
          <a:p>
            <a:pPr marL="1308735" algn="ctr">
              <a:lnSpc>
                <a:spcPct val="100000"/>
              </a:lnSpc>
              <a:spcBef>
                <a:spcPts val="840"/>
              </a:spcBef>
            </a:pPr>
            <a:r>
              <a:rPr dirty="0"/>
              <a:t>교수방법은 여러 가지 → 최적의 방법을 찾을 필요 있음</a:t>
            </a: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79A9FE57-ACC2-F82A-4214-EFDC28218F09}"/>
              </a:ext>
            </a:extLst>
          </p:cNvPr>
          <p:cNvSpPr txBox="1"/>
          <p:nvPr/>
        </p:nvSpPr>
        <p:spPr>
          <a:xfrm>
            <a:off x="4403725" y="3528628"/>
            <a:ext cx="3384550" cy="473206"/>
          </a:xfrm>
          <a:prstGeom prst="rect">
            <a:avLst/>
          </a:prstGeom>
          <a:solidFill>
            <a:srgbClr val="B1A35A"/>
          </a:solidFill>
        </p:spPr>
        <p:txBody>
          <a:bodyPr vert="horz" wrap="square" lIns="0" tIns="148590" rIns="0" bIns="0" rtlCol="0">
            <a:spAutoFit/>
          </a:bodyPr>
          <a:lstStyle/>
          <a:p>
            <a:pPr marL="425450">
              <a:lnSpc>
                <a:spcPct val="100000"/>
              </a:lnSpc>
              <a:spcBef>
                <a:spcPts val="1170"/>
              </a:spcBef>
            </a:pPr>
            <a:r>
              <a:rPr sz="2000" dirty="0" err="1">
                <a:solidFill>
                  <a:srgbClr val="FFFFFF"/>
                </a:solidFill>
                <a:latin typeface="WenQuanYi Micro Hei Mono"/>
                <a:cs typeface="WenQuanYi Micro Hei Mono"/>
              </a:rPr>
              <a:t>교수방법</a:t>
            </a:r>
            <a:r>
              <a:rPr sz="2000" dirty="0">
                <a:solidFill>
                  <a:srgbClr val="FFFFFF"/>
                </a:solidFill>
                <a:latin typeface="WenQuanYi Micro Hei Mono"/>
                <a:cs typeface="WenQuanYi Micro Hei Mono"/>
              </a:rPr>
              <a:t> </a:t>
            </a:r>
            <a:r>
              <a:rPr sz="2100" b="0" spc="-114" dirty="0">
                <a:solidFill>
                  <a:srgbClr val="9D3232"/>
                </a:solidFill>
                <a:latin typeface="Noto Sans CJK JP Medium"/>
                <a:cs typeface="Noto Sans CJK JP Medium"/>
              </a:rPr>
              <a:t>vs</a:t>
            </a:r>
            <a:r>
              <a:rPr lang="en-US" sz="2100" spc="-114" dirty="0">
                <a:solidFill>
                  <a:srgbClr val="9D3232"/>
                </a:solidFill>
                <a:latin typeface="Noto Sans CJK JP Medium"/>
                <a:cs typeface="Noto Sans CJK JP Medium"/>
              </a:rPr>
              <a:t> </a:t>
            </a:r>
            <a:r>
              <a:rPr sz="2000" dirty="0" err="1">
                <a:solidFill>
                  <a:srgbClr val="FFFFFF"/>
                </a:solidFill>
                <a:latin typeface="WenQuanYi Micro Hei Mono"/>
                <a:cs typeface="WenQuanYi Micro Hei Mono"/>
              </a:rPr>
              <a:t>교수전략</a:t>
            </a:r>
            <a:endParaRPr sz="2000" dirty="0">
              <a:latin typeface="WenQuanYi Micro Hei Mono"/>
              <a:cs typeface="WenQuanYi Micro Hei Mono"/>
            </a:endParaRPr>
          </a:p>
        </p:txBody>
      </p:sp>
      <p:graphicFrame>
        <p:nvGraphicFramePr>
          <p:cNvPr id="8" name="object 3">
            <a:extLst>
              <a:ext uri="{FF2B5EF4-FFF2-40B4-BE49-F238E27FC236}">
                <a16:creationId xmlns:a16="http://schemas.microsoft.com/office/drawing/2014/main" id="{B6876E58-4C71-5EF0-E0CF-E61ED383A0C6}"/>
              </a:ext>
            </a:extLst>
          </p:cNvPr>
          <p:cNvGraphicFramePr>
            <a:graphicFrameLocks noGrp="1"/>
          </p:cNvGraphicFramePr>
          <p:nvPr/>
        </p:nvGraphicFramePr>
        <p:xfrm>
          <a:off x="1726247" y="4442754"/>
          <a:ext cx="8739505" cy="12192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7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4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77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0" spc="114" dirty="0">
                          <a:solidFill>
                            <a:srgbClr val="FFFFFF"/>
                          </a:solidFill>
                          <a:latin typeface="Noto Sans CJK JP Medium"/>
                          <a:cs typeface="Noto Sans CJK JP Medium"/>
                        </a:rPr>
                        <a:t>교수방법</a:t>
                      </a:r>
                      <a:endParaRPr sz="1400" dirty="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0" spc="114" dirty="0">
                          <a:solidFill>
                            <a:srgbClr val="FFFFFF"/>
                          </a:solidFill>
                          <a:latin typeface="Noto Sans CJK JP Medium"/>
                          <a:cs typeface="Noto Sans CJK JP Medium"/>
                        </a:rPr>
                        <a:t>교수전략</a:t>
                      </a:r>
                      <a:endParaRPr sz="14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2A3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26479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0" spc="114" dirty="0">
                          <a:latin typeface="Noto Sans CJK JP Medium"/>
                          <a:cs typeface="Noto Sans CJK JP Medium"/>
                        </a:rPr>
                        <a:t>의미</a:t>
                      </a:r>
                      <a:endParaRPr sz="14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교수체계의</a:t>
                      </a:r>
                      <a:r>
                        <a:rPr sz="1400" spc="-39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전체적</a:t>
                      </a:r>
                      <a:r>
                        <a:rPr sz="1400" spc="-36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운영방식</a:t>
                      </a:r>
                      <a:endParaRPr sz="14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교수방법</a:t>
                      </a:r>
                      <a:r>
                        <a:rPr sz="1400" spc="-39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달성을</a:t>
                      </a:r>
                      <a:r>
                        <a:rPr sz="1400" spc="-36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위한</a:t>
                      </a:r>
                      <a:r>
                        <a:rPr sz="1400" spc="-36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구체적</a:t>
                      </a:r>
                      <a:r>
                        <a:rPr sz="1400" spc="-36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활동</a:t>
                      </a:r>
                      <a:endParaRPr sz="14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99">
                <a:tc>
                  <a:txBody>
                    <a:bodyPr/>
                    <a:lstStyle/>
                    <a:p>
                      <a:pPr marL="26479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0" spc="114" dirty="0">
                          <a:latin typeface="Noto Sans CJK JP Medium"/>
                          <a:cs typeface="Noto Sans CJK JP Medium"/>
                        </a:rPr>
                        <a:t>예시</a:t>
                      </a:r>
                      <a:endParaRPr sz="14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토의식</a:t>
                      </a:r>
                      <a:r>
                        <a:rPr sz="1400" spc="-38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spc="-60" dirty="0">
                          <a:latin typeface="WenQuanYi Micro Hei Mono"/>
                          <a:cs typeface="WenQuanYi Micro Hei Mono"/>
                        </a:rPr>
                        <a:t>수업</a:t>
                      </a:r>
                      <a:r>
                        <a:rPr sz="1400" spc="-60" dirty="0">
                          <a:latin typeface="Noto Sans CJK JP Black"/>
                          <a:cs typeface="Noto Sans CJK JP Black"/>
                        </a:rPr>
                        <a:t>,</a:t>
                      </a:r>
                      <a:r>
                        <a:rPr sz="1400" spc="160" dirty="0">
                          <a:latin typeface="Noto Sans CJK JP Black"/>
                          <a:cs typeface="Noto Sans CJK JP Black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강의식</a:t>
                      </a:r>
                      <a:r>
                        <a:rPr sz="1400" spc="-38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수업</a:t>
                      </a:r>
                      <a:r>
                        <a:rPr sz="1400" spc="-36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등</a:t>
                      </a:r>
                      <a:endParaRPr sz="14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spc="-45" dirty="0">
                          <a:latin typeface="WenQuanYi Micro Hei Mono"/>
                          <a:cs typeface="WenQuanYi Micro Hei Mono"/>
                        </a:rPr>
                        <a:t>암기법</a:t>
                      </a:r>
                      <a:r>
                        <a:rPr sz="1400" spc="-45" dirty="0">
                          <a:latin typeface="Noto Sans CJK JP Black"/>
                          <a:cs typeface="Noto Sans CJK JP Black"/>
                        </a:rPr>
                        <a:t>, </a:t>
                      </a:r>
                      <a:r>
                        <a:rPr sz="1400" spc="-45" dirty="0">
                          <a:latin typeface="WenQuanYi Micro Hei Mono"/>
                          <a:cs typeface="WenQuanYi Micro Hei Mono"/>
                        </a:rPr>
                        <a:t>노트법</a:t>
                      </a:r>
                      <a:r>
                        <a:rPr sz="1400" spc="-45" dirty="0">
                          <a:latin typeface="Noto Sans CJK JP Black"/>
                          <a:cs typeface="Noto Sans CJK JP Black"/>
                        </a:rPr>
                        <a:t>,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인지전략 활동법</a:t>
                      </a:r>
                      <a:r>
                        <a:rPr sz="1400" spc="-35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등</a:t>
                      </a:r>
                      <a:endParaRPr sz="14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3">
                <a:tc>
                  <a:txBody>
                    <a:bodyPr/>
                    <a:lstStyle/>
                    <a:p>
                      <a:pPr marL="26479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0" spc="114" dirty="0">
                          <a:latin typeface="Noto Sans CJK JP Medium"/>
                          <a:cs typeface="Noto Sans CJK JP Medium"/>
                        </a:rPr>
                        <a:t>범위</a:t>
                      </a:r>
                      <a:endParaRPr sz="14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포괄적</a:t>
                      </a:r>
                      <a:endParaRPr sz="14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구체적</a:t>
                      </a: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7627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텍스트, 전자기기, 실내, 컴퓨터이(가) 표시된 사진&#10;&#10;자동 생성된 설명">
            <a:extLst>
              <a:ext uri="{FF2B5EF4-FFF2-40B4-BE49-F238E27FC236}">
                <a16:creationId xmlns:a16="http://schemas.microsoft.com/office/drawing/2014/main" id="{0BDDE15D-BF12-4E2E-B963-E58C08AF16C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11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9F535F7-4414-4ACE-8CA0-4B4A2E4C757A}"/>
              </a:ext>
            </a:extLst>
          </p:cNvPr>
          <p:cNvSpPr txBox="1"/>
          <p:nvPr/>
        </p:nvSpPr>
        <p:spPr>
          <a:xfrm>
            <a:off x="0" y="2197112"/>
            <a:ext cx="12192000" cy="190821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SW </a:t>
            </a:r>
            <a:r>
              <a:rPr lang="ko-KR" altLang="en-US" sz="54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chemeClr val="bg1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강사 워밍업</a:t>
            </a:r>
            <a:endParaRPr lang="en-US" altLang="ko-KR" sz="54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 algn="ctr"/>
            <a:endParaRPr lang="en-US" altLang="ko-KR" sz="28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chemeClr val="bg1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  <a:p>
            <a:pPr algn="ctr"/>
            <a:r>
              <a:rPr lang="en-US" altLang="ko-KR" sz="36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rgbClr val="FFC000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1. </a:t>
            </a:r>
            <a:r>
              <a:rPr lang="ko-KR" altLang="en-US" sz="3600" b="1" dirty="0">
                <a:ln>
                  <a:solidFill>
                    <a:schemeClr val="tx1">
                      <a:alpha val="10000"/>
                    </a:schemeClr>
                  </a:solidFill>
                </a:ln>
                <a:solidFill>
                  <a:srgbClr val="FFC000"/>
                </a:solidFill>
                <a:latin typeface="NanumBarunGothic" charset="-127"/>
                <a:ea typeface="NanumBarunGothic" charset="-127"/>
                <a:cs typeface="NanumBarunGothic" charset="-127"/>
              </a:rPr>
              <a:t>훌륭한 교사는 이렇게 가르친다</a:t>
            </a:r>
            <a:endParaRPr lang="en-US" altLang="ko-KR" sz="3600" b="1" dirty="0">
              <a:ln>
                <a:solidFill>
                  <a:schemeClr val="tx1">
                    <a:alpha val="10000"/>
                  </a:schemeClr>
                </a:solidFill>
              </a:ln>
              <a:solidFill>
                <a:srgbClr val="FFC000"/>
              </a:solidFill>
              <a:latin typeface="NanumBarunGothic" charset="-127"/>
              <a:ea typeface="NanumBarunGothic" charset="-127"/>
              <a:cs typeface="NanumBarunGothic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68287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</a:rPr>
              <a:t>교수방법</a:t>
            </a:r>
          </a:p>
        </p:txBody>
      </p:sp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949870A9-6B08-B713-7515-3E42B4939043}"/>
              </a:ext>
            </a:extLst>
          </p:cNvPr>
          <p:cNvGraphicFramePr>
            <a:graphicFrameLocks noGrp="1"/>
          </p:cNvGraphicFramePr>
          <p:nvPr/>
        </p:nvGraphicFramePr>
        <p:xfrm>
          <a:off x="2284890" y="2236080"/>
          <a:ext cx="7622219" cy="33228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3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1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50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400" b="0" spc="114" dirty="0">
                          <a:solidFill>
                            <a:srgbClr val="FFFFFF"/>
                          </a:solidFill>
                          <a:latin typeface="Noto Sans CJK JP Medium"/>
                          <a:cs typeface="Noto Sans CJK JP Medium"/>
                        </a:rPr>
                        <a:t>교수자</a:t>
                      </a:r>
                      <a:r>
                        <a:rPr sz="1400" b="0" spc="135" dirty="0">
                          <a:solidFill>
                            <a:srgbClr val="FFFFFF"/>
                          </a:solidFill>
                          <a:latin typeface="Noto Sans CJK JP Medium"/>
                          <a:cs typeface="Noto Sans CJK JP Medium"/>
                        </a:rPr>
                        <a:t> </a:t>
                      </a:r>
                      <a:r>
                        <a:rPr sz="1400" b="0" spc="114" dirty="0">
                          <a:solidFill>
                            <a:srgbClr val="FFFFFF"/>
                          </a:solidFill>
                          <a:latin typeface="Noto Sans CJK JP Medium"/>
                          <a:cs typeface="Noto Sans CJK JP Medium"/>
                        </a:rPr>
                        <a:t>주도형</a:t>
                      </a:r>
                      <a:endParaRPr sz="1400" dirty="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400" b="0" spc="114" dirty="0">
                          <a:solidFill>
                            <a:srgbClr val="FFFFFF"/>
                          </a:solidFill>
                          <a:latin typeface="Noto Sans CJK JP Medium"/>
                          <a:cs typeface="Noto Sans CJK JP Medium"/>
                        </a:rPr>
                        <a:t>학습자</a:t>
                      </a:r>
                      <a:r>
                        <a:rPr sz="1400" b="0" spc="140" dirty="0">
                          <a:solidFill>
                            <a:srgbClr val="FFFFFF"/>
                          </a:solidFill>
                          <a:latin typeface="Noto Sans CJK JP Medium"/>
                          <a:cs typeface="Noto Sans CJK JP Medium"/>
                        </a:rPr>
                        <a:t> </a:t>
                      </a:r>
                      <a:r>
                        <a:rPr sz="1400" b="0" spc="114" dirty="0">
                          <a:solidFill>
                            <a:srgbClr val="FFFFFF"/>
                          </a:solidFill>
                          <a:latin typeface="Noto Sans CJK JP Medium"/>
                          <a:cs typeface="Noto Sans CJK JP Medium"/>
                        </a:rPr>
                        <a:t>주도형</a:t>
                      </a:r>
                      <a:endParaRPr sz="1400" dirty="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2A3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400" b="0" spc="114" dirty="0">
                          <a:latin typeface="Noto Sans CJK JP Medium"/>
                          <a:cs typeface="Noto Sans CJK JP Medium"/>
                        </a:rPr>
                        <a:t>교수자</a:t>
                      </a:r>
                      <a:endParaRPr sz="1400" dirty="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지식전달자</a:t>
                      </a:r>
                    </a:p>
                  </a:txBody>
                  <a:tcPr marL="0" marR="0" marT="1028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400" spc="-45" dirty="0">
                          <a:latin typeface="WenQuanYi Micro Hei Mono"/>
                          <a:cs typeface="WenQuanYi Micro Hei Mono"/>
                        </a:rPr>
                        <a:t>조력자</a:t>
                      </a:r>
                      <a:r>
                        <a:rPr sz="1400" spc="-45" dirty="0">
                          <a:latin typeface="Noto Sans CJK JP Black"/>
                          <a:cs typeface="Noto Sans CJK JP Black"/>
                        </a:rPr>
                        <a:t>,</a:t>
                      </a:r>
                      <a:r>
                        <a:rPr sz="1400" spc="145" dirty="0">
                          <a:latin typeface="Noto Sans CJK JP Black"/>
                          <a:cs typeface="Noto Sans CJK JP Black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조언자</a:t>
                      </a:r>
                    </a:p>
                  </a:txBody>
                  <a:tcPr marL="0" marR="0" marT="1028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0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400" b="0" spc="114" dirty="0">
                          <a:latin typeface="Noto Sans CJK JP Medium"/>
                          <a:cs typeface="Noto Sans CJK JP Medium"/>
                        </a:rPr>
                        <a:t>의사소통 방향</a:t>
                      </a:r>
                      <a:endParaRPr sz="1400" dirty="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일방향적</a:t>
                      </a:r>
                      <a:endParaRPr sz="14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양방향적</a:t>
                      </a:r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89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0" spc="114" dirty="0">
                          <a:latin typeface="Noto Sans CJK JP Medium"/>
                          <a:cs typeface="Noto Sans CJK JP Medium"/>
                        </a:rPr>
                        <a:t>용도</a:t>
                      </a:r>
                      <a:endParaRPr sz="14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6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445770" marR="379730" indent="-58419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체계적인</a:t>
                      </a:r>
                      <a:r>
                        <a:rPr sz="1400" spc="-45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지식을  전달할</a:t>
                      </a:r>
                      <a:r>
                        <a:rPr sz="1400" spc="-40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때</a:t>
                      </a:r>
                      <a:r>
                        <a:rPr sz="1400" spc="-39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활용</a:t>
                      </a:r>
                      <a:endParaRPr sz="14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149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930275" marR="567055" indent="-356870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구성주의</a:t>
                      </a:r>
                      <a:r>
                        <a:rPr sz="1400" spc="-44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학습방법에서  많이</a:t>
                      </a:r>
                      <a:r>
                        <a:rPr sz="1400" spc="-39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이루어짐</a:t>
                      </a:r>
                    </a:p>
                  </a:txBody>
                  <a:tcPr marL="0" marR="0" marT="149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89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0" spc="114" dirty="0">
                          <a:latin typeface="Noto Sans CJK JP Medium"/>
                          <a:cs typeface="Noto Sans CJK JP Medium"/>
                        </a:rPr>
                        <a:t>예시</a:t>
                      </a:r>
                      <a:endParaRPr sz="14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6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45" dirty="0">
                          <a:latin typeface="WenQuanYi Micro Hei Mono"/>
                          <a:cs typeface="WenQuanYi Micro Hei Mono"/>
                        </a:rPr>
                        <a:t>강의법</a:t>
                      </a:r>
                      <a:r>
                        <a:rPr sz="1400" spc="-45" dirty="0">
                          <a:latin typeface="Noto Sans CJK JP Black"/>
                          <a:cs typeface="Noto Sans CJK JP Black"/>
                        </a:rPr>
                        <a:t>, </a:t>
                      </a:r>
                      <a:r>
                        <a:rPr sz="1400" spc="-60" dirty="0">
                          <a:latin typeface="WenQuanYi Micro Hei Mono"/>
                          <a:cs typeface="WenQuanYi Micro Hei Mono"/>
                        </a:rPr>
                        <a:t>시범</a:t>
                      </a:r>
                      <a:r>
                        <a:rPr sz="1400" spc="-60" dirty="0">
                          <a:latin typeface="Noto Sans CJK JP Black"/>
                          <a:cs typeface="Noto Sans CJK JP Black"/>
                        </a:rPr>
                        <a:t>,</a:t>
                      </a:r>
                      <a:r>
                        <a:rPr sz="1400" spc="50" dirty="0">
                          <a:latin typeface="Noto Sans CJK JP Black"/>
                          <a:cs typeface="Noto Sans CJK JP Black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팀티칭</a:t>
                      </a:r>
                      <a:endParaRPr sz="14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6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 marL="731520" marR="299720" indent="-426720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1400" spc="-35" dirty="0">
                          <a:latin typeface="WenQuanYi Micro Hei Mono"/>
                          <a:cs typeface="WenQuanYi Micro Hei Mono"/>
                        </a:rPr>
                        <a:t>협동학습</a:t>
                      </a:r>
                      <a:r>
                        <a:rPr sz="1400" spc="-35" dirty="0">
                          <a:latin typeface="Noto Sans CJK JP Black"/>
                          <a:cs typeface="Noto Sans CJK JP Black"/>
                        </a:rPr>
                        <a:t>, </a:t>
                      </a:r>
                      <a:r>
                        <a:rPr sz="1400" spc="-45" dirty="0">
                          <a:latin typeface="WenQuanYi Micro Hei Mono"/>
                          <a:cs typeface="WenQuanYi Micro Hei Mono"/>
                        </a:rPr>
                        <a:t>토의법</a:t>
                      </a:r>
                      <a:r>
                        <a:rPr sz="1400" spc="-45" dirty="0">
                          <a:latin typeface="Noto Sans CJK JP Black"/>
                          <a:cs typeface="Noto Sans CJK JP Black"/>
                        </a:rPr>
                        <a:t>, </a:t>
                      </a:r>
                      <a:r>
                        <a:rPr sz="1400" spc="-30" dirty="0">
                          <a:latin typeface="WenQuanYi Micro Hei Mono"/>
                          <a:cs typeface="WenQuanYi Micro Hei Mono"/>
                        </a:rPr>
                        <a:t>시뮬레이션</a:t>
                      </a:r>
                      <a:r>
                        <a:rPr sz="1400" spc="-30" dirty="0">
                          <a:latin typeface="Noto Sans CJK JP Black"/>
                          <a:cs typeface="Noto Sans CJK JP Black"/>
                        </a:rPr>
                        <a:t>,  </a:t>
                      </a:r>
                      <a:r>
                        <a:rPr sz="1400" spc="-60" dirty="0">
                          <a:latin typeface="WenQuanYi Micro Hei Mono"/>
                          <a:cs typeface="WenQuanYi Micro Hei Mono"/>
                        </a:rPr>
                        <a:t>게임</a:t>
                      </a:r>
                      <a:r>
                        <a:rPr sz="1400" spc="-60" dirty="0">
                          <a:latin typeface="Noto Sans CJK JP Black"/>
                          <a:cs typeface="Noto Sans CJK JP Black"/>
                        </a:rPr>
                        <a:t>,</a:t>
                      </a:r>
                      <a:r>
                        <a:rPr sz="1400" spc="140" dirty="0">
                          <a:latin typeface="Noto Sans CJK JP Black"/>
                          <a:cs typeface="Noto Sans CJK JP Black"/>
                        </a:rPr>
                        <a:t> </a:t>
                      </a:r>
                      <a:r>
                        <a:rPr sz="1400" dirty="0">
                          <a:latin typeface="WenQuanYi Micro Hei Mono"/>
                          <a:cs typeface="WenQuanYi Micro Hei Mono"/>
                        </a:rPr>
                        <a:t>스스로학습법</a:t>
                      </a:r>
                    </a:p>
                  </a:txBody>
                  <a:tcPr marL="0" marR="0" marT="1498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object 4">
            <a:extLst>
              <a:ext uri="{FF2B5EF4-FFF2-40B4-BE49-F238E27FC236}">
                <a16:creationId xmlns:a16="http://schemas.microsoft.com/office/drawing/2014/main" id="{6E8E6A77-F670-4526-64F6-1FAC0F6F0F0C}"/>
              </a:ext>
            </a:extLst>
          </p:cNvPr>
          <p:cNvSpPr txBox="1">
            <a:spLocks/>
          </p:cNvSpPr>
          <p:nvPr/>
        </p:nvSpPr>
        <p:spPr>
          <a:xfrm>
            <a:off x="372292" y="996001"/>
            <a:ext cx="4211955" cy="259045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98620" algn="l"/>
              </a:tabLst>
            </a:pPr>
            <a:r>
              <a:rPr lang="en-US" altLang="ko-KR" dirty="0"/>
              <a:t>1.</a:t>
            </a:r>
            <a:r>
              <a:rPr lang="ko-KR" altLang="en-US" dirty="0"/>
              <a:t> 교수방법의 개념 및 분류	</a:t>
            </a: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D88889A4-6C72-B621-44F9-334CB9003438}"/>
              </a:ext>
            </a:extLst>
          </p:cNvPr>
          <p:cNvSpPr txBox="1"/>
          <p:nvPr/>
        </p:nvSpPr>
        <p:spPr>
          <a:xfrm>
            <a:off x="372292" y="1457446"/>
            <a:ext cx="8454335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err="1"/>
              <a:t>교수방법의</a:t>
            </a:r>
            <a:r>
              <a:rPr dirty="0"/>
              <a:t> </a:t>
            </a:r>
            <a:r>
              <a:rPr dirty="0" err="1"/>
              <a:t>분류</a:t>
            </a:r>
            <a:r>
              <a:rPr lang="en-US" dirty="0"/>
              <a:t> </a:t>
            </a:r>
            <a:r>
              <a:rPr dirty="0"/>
              <a:t>(교육의 주체에 따라)</a:t>
            </a:r>
          </a:p>
        </p:txBody>
      </p:sp>
    </p:spTree>
    <p:extLst>
      <p:ext uri="{BB962C8B-B14F-4D97-AF65-F5344CB8AC3E}">
        <p14:creationId xmlns:p14="http://schemas.microsoft.com/office/powerpoint/2010/main" val="14112450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</a:rPr>
              <a:t>교수방법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1E5D650C-B7D3-3292-401B-34A0BA9BCD4D}"/>
              </a:ext>
            </a:extLst>
          </p:cNvPr>
          <p:cNvSpPr txBox="1">
            <a:spLocks/>
          </p:cNvSpPr>
          <p:nvPr/>
        </p:nvSpPr>
        <p:spPr>
          <a:xfrm>
            <a:off x="372292" y="996001"/>
            <a:ext cx="4211955" cy="259045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98620" algn="l"/>
              </a:tabLst>
            </a:pPr>
            <a:r>
              <a:rPr lang="en-US" altLang="ko-KR" dirty="0"/>
              <a:t>1.</a:t>
            </a:r>
            <a:r>
              <a:rPr lang="ko-KR" altLang="en-US" dirty="0"/>
              <a:t> 교수방법의 개념 및 분류	</a:t>
            </a: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5A2725C4-9BA3-1C25-F9A5-6842A92F28B9}"/>
              </a:ext>
            </a:extLst>
          </p:cNvPr>
          <p:cNvSpPr txBox="1"/>
          <p:nvPr/>
        </p:nvSpPr>
        <p:spPr>
          <a:xfrm>
            <a:off x="372292" y="1457446"/>
            <a:ext cx="8454335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err="1"/>
              <a:t>교수방법의</a:t>
            </a:r>
            <a:r>
              <a:rPr dirty="0"/>
              <a:t> </a:t>
            </a:r>
            <a:r>
              <a:rPr dirty="0" err="1"/>
              <a:t>분류</a:t>
            </a:r>
            <a:r>
              <a:rPr lang="en-US" dirty="0"/>
              <a:t> </a:t>
            </a:r>
            <a:r>
              <a:rPr dirty="0"/>
              <a:t>(</a:t>
            </a:r>
            <a:r>
              <a:rPr dirty="0" err="1"/>
              <a:t>교육의</a:t>
            </a:r>
            <a:r>
              <a:rPr dirty="0"/>
              <a:t> </a:t>
            </a:r>
            <a:r>
              <a:rPr lang="ko-KR" altLang="en-US" dirty="0"/>
              <a:t>내용</a:t>
            </a:r>
            <a:r>
              <a:rPr dirty="0"/>
              <a:t>에 따라)</a:t>
            </a:r>
          </a:p>
        </p:txBody>
      </p:sp>
      <p:graphicFrame>
        <p:nvGraphicFramePr>
          <p:cNvPr id="7" name="object 2">
            <a:extLst>
              <a:ext uri="{FF2B5EF4-FFF2-40B4-BE49-F238E27FC236}">
                <a16:creationId xmlns:a16="http://schemas.microsoft.com/office/drawing/2014/main" id="{035B1B08-EE6D-D278-9AFF-D5A30AB7AB43}"/>
              </a:ext>
            </a:extLst>
          </p:cNvPr>
          <p:cNvGraphicFramePr>
            <a:graphicFrameLocks noGrp="1"/>
          </p:cNvGraphicFramePr>
          <p:nvPr/>
        </p:nvGraphicFramePr>
        <p:xfrm>
          <a:off x="1981835" y="2677333"/>
          <a:ext cx="8228329" cy="24407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061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4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76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500" b="0" spc="120" dirty="0">
                          <a:solidFill>
                            <a:srgbClr val="FFFFFF"/>
                          </a:solidFill>
                          <a:latin typeface="Noto Sans CJK JP Medium"/>
                          <a:cs typeface="Noto Sans CJK JP Medium"/>
                        </a:rPr>
                        <a:t>지식</a:t>
                      </a:r>
                      <a:endParaRPr sz="15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500" b="0" spc="120" dirty="0">
                          <a:solidFill>
                            <a:srgbClr val="FFFFFF"/>
                          </a:solidFill>
                          <a:latin typeface="Noto Sans CJK JP Medium"/>
                          <a:cs typeface="Noto Sans CJK JP Medium"/>
                        </a:rPr>
                        <a:t>문제해결</a:t>
                      </a:r>
                      <a:endParaRPr sz="15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2A3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27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b="0" spc="120" dirty="0">
                          <a:latin typeface="Noto Sans CJK JP Medium"/>
                          <a:cs typeface="Noto Sans CJK JP Medium"/>
                        </a:rPr>
                        <a:t>교육내용</a:t>
                      </a:r>
                      <a:endParaRPr sz="15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899160" marR="138430" indent="-754380">
                        <a:lnSpc>
                          <a:spcPct val="100000"/>
                        </a:lnSpc>
                        <a:spcBef>
                          <a:spcPts val="1215"/>
                        </a:spcBef>
                      </a:pP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체계화된</a:t>
                      </a:r>
                      <a:r>
                        <a:rPr sz="1500" spc="-409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자연적</a:t>
                      </a:r>
                      <a:r>
                        <a:rPr sz="1500" spc="-40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spc="-70" dirty="0">
                          <a:latin typeface="WenQuanYi Micro Hei Mono"/>
                          <a:cs typeface="WenQuanYi Micro Hei Mono"/>
                        </a:rPr>
                        <a:t>사실</a:t>
                      </a:r>
                      <a:r>
                        <a:rPr sz="1500" spc="-70" dirty="0">
                          <a:latin typeface="Noto Sans CJK JP Black"/>
                          <a:cs typeface="Noto Sans CJK JP Black"/>
                        </a:rPr>
                        <a:t>,</a:t>
                      </a:r>
                      <a:r>
                        <a:rPr sz="1500" spc="155" dirty="0">
                          <a:latin typeface="Noto Sans CJK JP Black"/>
                          <a:cs typeface="Noto Sans CJK JP Black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사실에</a:t>
                      </a:r>
                      <a:r>
                        <a:rPr sz="1500" spc="-39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기초  한</a:t>
                      </a:r>
                      <a:r>
                        <a:rPr sz="1500" spc="-39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보편적인</a:t>
                      </a:r>
                      <a:r>
                        <a:rPr sz="1500" spc="-39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요소</a:t>
                      </a:r>
                      <a:endParaRPr sz="15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154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1001394" marR="675005" indent="-320040">
                        <a:lnSpc>
                          <a:spcPct val="100000"/>
                        </a:lnSpc>
                        <a:spcBef>
                          <a:spcPts val="1215"/>
                        </a:spcBef>
                      </a:pP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제시된</a:t>
                      </a:r>
                      <a:r>
                        <a:rPr sz="1500" spc="-42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과제에</a:t>
                      </a:r>
                      <a:r>
                        <a:rPr sz="1500" spc="-42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대한</a:t>
                      </a:r>
                      <a:r>
                        <a:rPr sz="1500" spc="-40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지식의  구성으로</a:t>
                      </a:r>
                      <a:r>
                        <a:rPr sz="1500" spc="-40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문제</a:t>
                      </a:r>
                      <a:r>
                        <a:rPr sz="1500" spc="-40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해결</a:t>
                      </a:r>
                      <a:endParaRPr sz="15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154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675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500" b="0" spc="120" dirty="0">
                          <a:latin typeface="Noto Sans CJK JP Medium"/>
                          <a:cs typeface="Noto Sans CJK JP Medium"/>
                        </a:rPr>
                        <a:t>연관성</a:t>
                      </a:r>
                      <a:endParaRPr sz="15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500" spc="-75" dirty="0">
                          <a:latin typeface="WenQuanYi Micro Hei Mono"/>
                          <a:cs typeface="WenQuanYi Micro Hei Mono"/>
                        </a:rPr>
                        <a:t>행동주의</a:t>
                      </a:r>
                      <a:r>
                        <a:rPr sz="1500" spc="-61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및</a:t>
                      </a:r>
                      <a:r>
                        <a:rPr sz="1500" spc="-59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spc="-75" dirty="0">
                          <a:latin typeface="WenQuanYi Micro Hei Mono"/>
                          <a:cs typeface="WenQuanYi Micro Hei Mono"/>
                        </a:rPr>
                        <a:t>인지주의</a:t>
                      </a:r>
                      <a:r>
                        <a:rPr sz="1500" spc="-59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spc="-100" dirty="0">
                          <a:latin typeface="WenQuanYi Micro Hei Mono"/>
                          <a:cs typeface="WenQuanYi Micro Hei Mono"/>
                        </a:rPr>
                        <a:t>학습이론</a:t>
                      </a:r>
                      <a:endParaRPr sz="15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구성주의</a:t>
                      </a:r>
                      <a:r>
                        <a:rPr sz="1500" spc="-39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학습이론</a:t>
                      </a:r>
                      <a:endParaRPr sz="15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7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6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b="0" spc="120" dirty="0">
                          <a:latin typeface="Noto Sans CJK JP Medium"/>
                          <a:cs typeface="Noto Sans CJK JP Medium"/>
                        </a:rPr>
                        <a:t>예시</a:t>
                      </a:r>
                      <a:endParaRPr sz="1500" dirty="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1061085" marR="733425" indent="-318770">
                        <a:lnSpc>
                          <a:spcPct val="100000"/>
                        </a:lnSpc>
                        <a:spcBef>
                          <a:spcPts val="1215"/>
                        </a:spcBef>
                      </a:pPr>
                      <a:r>
                        <a:rPr sz="1500" spc="-50" dirty="0">
                          <a:latin typeface="WenQuanYi Micro Hei Mono"/>
                          <a:cs typeface="WenQuanYi Micro Hei Mono"/>
                        </a:rPr>
                        <a:t>강의법</a:t>
                      </a:r>
                      <a:r>
                        <a:rPr sz="1500" spc="-50" dirty="0">
                          <a:latin typeface="Noto Sans CJK JP Black"/>
                          <a:cs typeface="Noto Sans CJK JP Black"/>
                        </a:rPr>
                        <a:t>, </a:t>
                      </a:r>
                      <a:r>
                        <a:rPr sz="1500" spc="-70" dirty="0">
                          <a:latin typeface="WenQuanYi Micro Hei Mono"/>
                          <a:cs typeface="WenQuanYi Micro Hei Mono"/>
                        </a:rPr>
                        <a:t>시범</a:t>
                      </a:r>
                      <a:r>
                        <a:rPr sz="1500" spc="-70" dirty="0">
                          <a:latin typeface="Noto Sans CJK JP Black"/>
                          <a:cs typeface="Noto Sans CJK JP Black"/>
                        </a:rPr>
                        <a:t>, </a:t>
                      </a:r>
                      <a:r>
                        <a:rPr sz="1500" spc="-50" dirty="0">
                          <a:latin typeface="WenQuanYi Micro Hei Mono"/>
                          <a:cs typeface="WenQuanYi Micro Hei Mono"/>
                        </a:rPr>
                        <a:t>문답법</a:t>
                      </a:r>
                      <a:r>
                        <a:rPr sz="1500" spc="-50" dirty="0">
                          <a:latin typeface="Noto Sans CJK JP Black"/>
                          <a:cs typeface="Noto Sans CJK JP Black"/>
                        </a:rPr>
                        <a:t>, 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프로그램학습</a:t>
                      </a:r>
                      <a:endParaRPr sz="15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154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500" spc="-55" dirty="0">
                          <a:latin typeface="WenQuanYi Micro Hei Mono"/>
                          <a:cs typeface="WenQuanYi Micro Hei Mono"/>
                        </a:rPr>
                        <a:t>토의법</a:t>
                      </a:r>
                      <a:r>
                        <a:rPr sz="1500" spc="-55" dirty="0">
                          <a:latin typeface="Noto Sans CJK JP Black"/>
                          <a:cs typeface="Noto Sans CJK JP Black"/>
                        </a:rPr>
                        <a:t>,</a:t>
                      </a:r>
                      <a:r>
                        <a:rPr sz="1500" spc="-55" dirty="0">
                          <a:latin typeface="WenQuanYi Micro Hei Mono"/>
                          <a:cs typeface="WenQuanYi Micro Hei Mono"/>
                        </a:rPr>
                        <a:t>역할극</a:t>
                      </a:r>
                      <a:r>
                        <a:rPr sz="1500" spc="-55" dirty="0">
                          <a:latin typeface="Noto Sans CJK JP Black"/>
                          <a:cs typeface="Noto Sans CJK JP Black"/>
                        </a:rPr>
                        <a:t>, </a:t>
                      </a:r>
                      <a:r>
                        <a:rPr sz="1500" spc="-70" dirty="0">
                          <a:latin typeface="WenQuanYi Micro Hei Mono"/>
                          <a:cs typeface="WenQuanYi Micro Hei Mono"/>
                        </a:rPr>
                        <a:t>게임</a:t>
                      </a:r>
                      <a:r>
                        <a:rPr sz="1500" spc="-70" dirty="0">
                          <a:latin typeface="Noto Sans CJK JP Black"/>
                          <a:cs typeface="Noto Sans CJK JP Black"/>
                        </a:rPr>
                        <a:t>,</a:t>
                      </a:r>
                      <a:r>
                        <a:rPr sz="1500" spc="100" dirty="0">
                          <a:latin typeface="Noto Sans CJK JP Black"/>
                          <a:cs typeface="Noto Sans CJK JP Black"/>
                        </a:rPr>
                        <a:t> </a:t>
                      </a:r>
                      <a:r>
                        <a:rPr sz="1500" dirty="0">
                          <a:latin typeface="WenQuanYi Micro Hei Mono"/>
                          <a:cs typeface="WenQuanYi Micro Hei Mono"/>
                        </a:rPr>
                        <a:t>협동학습</a:t>
                      </a: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32834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</a:rPr>
              <a:t>교수방법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C6119819-FE1C-574A-6345-3BA0ADF93BFC}"/>
              </a:ext>
            </a:extLst>
          </p:cNvPr>
          <p:cNvSpPr txBox="1"/>
          <p:nvPr/>
        </p:nvSpPr>
        <p:spPr>
          <a:xfrm>
            <a:off x="1968449" y="2295808"/>
            <a:ext cx="2571750" cy="1543050"/>
          </a:xfrm>
          <a:prstGeom prst="rect">
            <a:avLst/>
          </a:prstGeom>
          <a:solidFill>
            <a:srgbClr val="B0CCB0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71120" marR="62865" algn="ctr">
              <a:lnSpc>
                <a:spcPct val="129700"/>
              </a:lnSpc>
            </a:pPr>
            <a:r>
              <a:rPr sz="1400" b="0" u="sng" spc="9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Noto Sans CJK JP Medium"/>
                <a:cs typeface="Noto Sans CJK JP Medium"/>
              </a:rPr>
              <a:t>강의형</a:t>
            </a:r>
            <a:r>
              <a:rPr sz="1400" b="0" spc="9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:교수자가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전달자의 역  </a:t>
            </a:r>
            <a:r>
              <a:rPr sz="1400" b="0" spc="3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할,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학습자는 수용자의</a:t>
            </a:r>
            <a:r>
              <a:rPr sz="1400" b="0" spc="27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역할</a:t>
            </a:r>
            <a:r>
              <a:rPr sz="1400" b="0" spc="14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수 </a:t>
            </a:r>
            <a:r>
              <a:rPr sz="1400" b="0" spc="2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7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행(강의법,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시범</a:t>
            </a:r>
            <a:r>
              <a:rPr sz="1400" b="0" spc="21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6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등)</a:t>
            </a:r>
            <a:endParaRPr sz="1400" dirty="0">
              <a:latin typeface="Noto Sans CJK JP Medium"/>
              <a:cs typeface="Noto Sans CJK JP Medium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89FFACD3-6058-1728-A70A-28CFC520ACE5}"/>
              </a:ext>
            </a:extLst>
          </p:cNvPr>
          <p:cNvSpPr txBox="1"/>
          <p:nvPr/>
        </p:nvSpPr>
        <p:spPr>
          <a:xfrm>
            <a:off x="4797374" y="2295808"/>
            <a:ext cx="2668746" cy="1435586"/>
          </a:xfrm>
          <a:prstGeom prst="rect">
            <a:avLst/>
          </a:prstGeom>
          <a:solidFill>
            <a:srgbClr val="9FCA8F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132080" marR="125095" algn="ctr">
              <a:lnSpc>
                <a:spcPct val="129700"/>
              </a:lnSpc>
            </a:pPr>
            <a:r>
              <a:rPr sz="1400" b="0" u="sng" spc="8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Noto Sans CJK JP Medium"/>
                <a:cs typeface="Noto Sans CJK JP Medium"/>
              </a:rPr>
              <a:t>개인교수형</a:t>
            </a:r>
            <a:r>
              <a:rPr sz="1400" b="0" spc="8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:</a:t>
            </a:r>
            <a:r>
              <a:rPr sz="1400" b="0" spc="10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학생</a:t>
            </a:r>
            <a:r>
              <a:rPr sz="1400" b="0" spc="13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개개인별로 </a:t>
            </a:r>
            <a:r>
              <a:rPr sz="1400" b="0" spc="2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8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맞춤학습,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심화학습이 가능  </a:t>
            </a:r>
            <a:r>
              <a:rPr sz="1400" b="0" spc="-7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(OJT, </a:t>
            </a:r>
            <a:r>
              <a:rPr sz="1400" b="0" spc="6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코칭,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도제제도</a:t>
            </a:r>
            <a:r>
              <a:rPr sz="1400" b="0" spc="22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6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등)</a:t>
            </a:r>
            <a:endParaRPr lang="en-US" sz="1400" b="0" spc="60" dirty="0">
              <a:solidFill>
                <a:srgbClr val="FFFFFF"/>
              </a:solidFill>
              <a:latin typeface="Noto Sans CJK JP Medium"/>
              <a:cs typeface="Noto Sans CJK JP Medium"/>
            </a:endParaRPr>
          </a:p>
          <a:p>
            <a:pPr marL="132080" marR="125095" algn="ctr">
              <a:lnSpc>
                <a:spcPct val="129700"/>
              </a:lnSpc>
            </a:pPr>
            <a:endParaRPr sz="1400" dirty="0">
              <a:latin typeface="Noto Sans CJK JP Medium"/>
              <a:cs typeface="Noto Sans CJK JP Medium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27934B26-D827-DDBD-FCF2-9120009F2FCD}"/>
              </a:ext>
            </a:extLst>
          </p:cNvPr>
          <p:cNvSpPr txBox="1"/>
          <p:nvPr/>
        </p:nvSpPr>
        <p:spPr>
          <a:xfrm>
            <a:off x="7626299" y="2295808"/>
            <a:ext cx="2855548" cy="1435586"/>
          </a:xfrm>
          <a:prstGeom prst="rect">
            <a:avLst/>
          </a:prstGeom>
          <a:solidFill>
            <a:srgbClr val="A0CD69"/>
          </a:solidFill>
        </p:spPr>
        <p:txBody>
          <a:bodyPr vert="horz" wrap="square" lIns="0" tIns="6985" rIns="0" bIns="0" rtlCol="0" anchor="ctr" anchorCtr="0">
            <a:noAutofit/>
          </a:bodyPr>
          <a:lstStyle/>
          <a:p>
            <a:pPr marL="62230" marR="53975" indent="-1905" algn="ctr">
              <a:lnSpc>
                <a:spcPct val="129700"/>
              </a:lnSpc>
            </a:pPr>
            <a:r>
              <a:rPr sz="1400" b="0" u="sng" spc="70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Noto Sans CJK JP Medium"/>
                <a:cs typeface="Noto Sans CJK JP Medium"/>
              </a:rPr>
              <a:t>실험형</a:t>
            </a:r>
            <a:r>
              <a:rPr sz="1400" b="0" spc="7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: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학습자가 주어진 자료  를 가지고 스스로</a:t>
            </a:r>
            <a:r>
              <a:rPr sz="1400" b="0" spc="20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학습</a:t>
            </a:r>
            <a:r>
              <a:rPr sz="1400" b="0" spc="14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8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주도(게 </a:t>
            </a:r>
            <a:r>
              <a:rPr sz="1400" b="0" spc="2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3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임, </a:t>
            </a:r>
            <a:r>
              <a:rPr sz="1400" b="0" spc="8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사례연구, </a:t>
            </a:r>
            <a:r>
              <a:rPr sz="1400" b="0" spc="6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실험,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견학</a:t>
            </a:r>
            <a:r>
              <a:rPr sz="1400" b="0" spc="42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6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등)</a:t>
            </a:r>
            <a:endParaRPr sz="1400" dirty="0">
              <a:latin typeface="Noto Sans CJK JP Medium"/>
              <a:cs typeface="Noto Sans CJK JP Medium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9CD6D6AC-5857-2531-908C-C2E7FE6AA7D7}"/>
              </a:ext>
            </a:extLst>
          </p:cNvPr>
          <p:cNvSpPr txBox="1"/>
          <p:nvPr/>
        </p:nvSpPr>
        <p:spPr>
          <a:xfrm>
            <a:off x="2784687" y="4042057"/>
            <a:ext cx="2794730" cy="1435586"/>
          </a:xfrm>
          <a:prstGeom prst="rect">
            <a:avLst/>
          </a:prstGeom>
          <a:solidFill>
            <a:srgbClr val="BAD63D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69850" marR="61594" indent="-1905" algn="ctr">
              <a:lnSpc>
                <a:spcPct val="129700"/>
              </a:lnSpc>
            </a:pPr>
            <a:r>
              <a:rPr sz="1400" b="0" u="sng" spc="7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Noto Sans CJK JP Medium"/>
                <a:cs typeface="Noto Sans CJK JP Medium"/>
              </a:rPr>
              <a:t>토론형</a:t>
            </a:r>
            <a:r>
              <a:rPr sz="1400" b="0" spc="7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: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학습자 상호간의 의견  </a:t>
            </a:r>
            <a:r>
              <a:rPr sz="1400" b="0" spc="6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교환,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협력의</a:t>
            </a:r>
            <a:r>
              <a:rPr sz="1400" b="0" spc="20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태도</a:t>
            </a:r>
            <a:r>
              <a:rPr sz="1400" b="0" spc="14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9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배양(원탁토 </a:t>
            </a:r>
            <a:r>
              <a:rPr sz="1400" b="0" spc="25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3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의, </a:t>
            </a:r>
            <a:r>
              <a:rPr sz="1400" b="0" spc="8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심포지엄, </a:t>
            </a:r>
            <a:r>
              <a:rPr sz="1400" b="0" spc="114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세미나</a:t>
            </a:r>
            <a:r>
              <a:rPr sz="1400" b="0" spc="33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 </a:t>
            </a:r>
            <a:r>
              <a:rPr sz="1400" b="0" spc="60" dirty="0">
                <a:solidFill>
                  <a:srgbClr val="FFFFFF"/>
                </a:solidFill>
                <a:latin typeface="Noto Sans CJK JP Medium"/>
                <a:cs typeface="Noto Sans CJK JP Medium"/>
              </a:rPr>
              <a:t>등)</a:t>
            </a:r>
            <a:endParaRPr lang="en-US" sz="1400" b="0" spc="60" dirty="0">
              <a:solidFill>
                <a:srgbClr val="FFFFFF"/>
              </a:solidFill>
              <a:latin typeface="Noto Sans CJK JP Medium"/>
              <a:cs typeface="Noto Sans CJK JP Medium"/>
            </a:endParaRPr>
          </a:p>
          <a:p>
            <a:pPr marL="69850" marR="61594" indent="-1905" algn="ctr">
              <a:lnSpc>
                <a:spcPct val="129700"/>
              </a:lnSpc>
            </a:pPr>
            <a:endParaRPr sz="1400" dirty="0">
              <a:latin typeface="Noto Sans CJK JP Medium"/>
              <a:cs typeface="Noto Sans CJK JP Medium"/>
            </a:endParaRPr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D49B2775-7888-228A-786C-E604288824D5}"/>
              </a:ext>
            </a:extLst>
          </p:cNvPr>
          <p:cNvSpPr txBox="1"/>
          <p:nvPr/>
        </p:nvSpPr>
        <p:spPr>
          <a:xfrm>
            <a:off x="5701763" y="4042057"/>
            <a:ext cx="4871428" cy="1430850"/>
          </a:xfrm>
          <a:prstGeom prst="rect">
            <a:avLst/>
          </a:prstGeom>
          <a:solidFill>
            <a:srgbClr val="D7C619"/>
          </a:solidFill>
        </p:spPr>
        <p:txBody>
          <a:bodyPr vert="horz" wrap="square" lIns="0" tIns="182245" rIns="0" bIns="0" rtlCol="0">
            <a:noAutofit/>
          </a:bodyPr>
          <a:lstStyle/>
          <a:p>
            <a:pPr marL="101600" marR="93345" indent="-1905" algn="ctr">
              <a:lnSpc>
                <a:spcPct val="129800"/>
              </a:lnSpc>
              <a:spcBef>
                <a:spcPts val="1435"/>
              </a:spcBef>
            </a:pPr>
            <a:r>
              <a:rPr dirty="0">
                <a:solidFill>
                  <a:schemeClr val="bg1"/>
                </a:solidFill>
              </a:rPr>
              <a:t>자율학습형: 교사가 제시하는  학습은 지양, 스스로 계획하고  실천하는 학습(독학, 구안법,  문제해결법 등)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A8588448-3A69-E78E-E483-D6A687CD7083}"/>
              </a:ext>
            </a:extLst>
          </p:cNvPr>
          <p:cNvSpPr txBox="1">
            <a:spLocks/>
          </p:cNvSpPr>
          <p:nvPr/>
        </p:nvSpPr>
        <p:spPr>
          <a:xfrm>
            <a:off x="372292" y="996001"/>
            <a:ext cx="4211955" cy="259045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98620" algn="l"/>
              </a:tabLst>
            </a:pPr>
            <a:r>
              <a:rPr lang="en-US" altLang="ko-KR" dirty="0"/>
              <a:t>2.</a:t>
            </a:r>
            <a:r>
              <a:rPr lang="ko-KR" altLang="en-US" dirty="0"/>
              <a:t> 교수방법의 개념 및 분류	</a:t>
            </a: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86DE9704-DB63-C162-5C83-3BA7AF364AA7}"/>
              </a:ext>
            </a:extLst>
          </p:cNvPr>
          <p:cNvSpPr txBox="1"/>
          <p:nvPr/>
        </p:nvSpPr>
        <p:spPr>
          <a:xfrm>
            <a:off x="372292" y="1457446"/>
            <a:ext cx="8454335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err="1"/>
              <a:t>교수방법의</a:t>
            </a:r>
            <a:r>
              <a:rPr dirty="0"/>
              <a:t> </a:t>
            </a:r>
            <a:r>
              <a:rPr dirty="0" err="1"/>
              <a:t>분류</a:t>
            </a:r>
            <a:r>
              <a:rPr lang="en-US" dirty="0"/>
              <a:t> </a:t>
            </a:r>
            <a:r>
              <a:rPr dirty="0"/>
              <a:t>(</a:t>
            </a:r>
            <a:r>
              <a:rPr lang="ko-KR" altLang="en-US" dirty="0"/>
              <a:t>의사소통의 형태</a:t>
            </a:r>
            <a:r>
              <a:rPr dirty="0"/>
              <a:t>에 따라)</a:t>
            </a:r>
          </a:p>
        </p:txBody>
      </p:sp>
    </p:spTree>
    <p:extLst>
      <p:ext uri="{BB962C8B-B14F-4D97-AF65-F5344CB8AC3E}">
        <p14:creationId xmlns:p14="http://schemas.microsoft.com/office/powerpoint/2010/main" val="15412067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</a:rPr>
              <a:t>교수방법</a:t>
            </a:r>
          </a:p>
        </p:txBody>
      </p:sp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7E6F84FD-51FA-A28D-8341-8BC173DE52BC}"/>
              </a:ext>
            </a:extLst>
          </p:cNvPr>
          <p:cNvGraphicFramePr>
            <a:graphicFrameLocks noGrp="1"/>
          </p:cNvGraphicFramePr>
          <p:nvPr/>
        </p:nvGraphicFramePr>
        <p:xfrm>
          <a:off x="1980411" y="2536481"/>
          <a:ext cx="8230234" cy="22650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8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4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7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54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500" b="0" spc="120" dirty="0">
                          <a:solidFill>
                            <a:srgbClr val="FFFFFF"/>
                          </a:solidFill>
                          <a:latin typeface="Noto Sans CJK JP Medium"/>
                          <a:cs typeface="Noto Sans CJK JP Medium"/>
                        </a:rPr>
                        <a:t>대집단</a:t>
                      </a:r>
                      <a:endParaRPr sz="15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500" b="0" spc="120" dirty="0">
                          <a:solidFill>
                            <a:srgbClr val="FFFFFF"/>
                          </a:solidFill>
                          <a:latin typeface="Noto Sans CJK JP Medium"/>
                          <a:cs typeface="Noto Sans CJK JP Medium"/>
                        </a:rPr>
                        <a:t>소집단</a:t>
                      </a:r>
                      <a:endParaRPr sz="15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72A3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4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500" b="0" spc="120" dirty="0">
                          <a:latin typeface="Noto Sans CJK JP Medium"/>
                          <a:cs typeface="Noto Sans CJK JP Medium"/>
                        </a:rPr>
                        <a:t>규모</a:t>
                      </a:r>
                      <a:endParaRPr sz="15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200" spc="-55" dirty="0">
                          <a:latin typeface="Noto Sans CJK JP Black"/>
                          <a:cs typeface="Noto Sans CJK JP Black"/>
                        </a:rPr>
                        <a:t>50</a:t>
                      </a:r>
                      <a:r>
                        <a:rPr sz="1200" spc="-55" dirty="0">
                          <a:latin typeface="WenQuanYi Micro Hei Mono"/>
                          <a:cs typeface="WenQuanYi Micro Hei Mono"/>
                        </a:rPr>
                        <a:t>명</a:t>
                      </a:r>
                      <a:r>
                        <a:rPr sz="1200" spc="-55" dirty="0">
                          <a:latin typeface="Noto Sans CJK JP Black"/>
                          <a:cs typeface="Noto Sans CJK JP Black"/>
                        </a:rPr>
                        <a:t>(</a:t>
                      </a:r>
                      <a:r>
                        <a:rPr sz="1200" spc="-55" dirty="0">
                          <a:latin typeface="WenQuanYi Micro Hei Mono"/>
                          <a:cs typeface="WenQuanYi Micro Hei Mono"/>
                        </a:rPr>
                        <a:t>한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학급의</a:t>
                      </a:r>
                      <a:r>
                        <a:rPr sz="1200" spc="-38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spc="-40" dirty="0">
                          <a:latin typeface="WenQuanYi Micro Hei Mono"/>
                          <a:cs typeface="WenQuanYi Micro Hei Mono"/>
                        </a:rPr>
                        <a:t>크기</a:t>
                      </a:r>
                      <a:r>
                        <a:rPr sz="1200" spc="-40" dirty="0">
                          <a:latin typeface="Noto Sans CJK JP Black"/>
                          <a:cs typeface="Noto Sans CJK JP Black"/>
                        </a:rPr>
                        <a:t>)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이상</a:t>
                      </a:r>
                    </a:p>
                  </a:txBody>
                  <a:tcPr marL="0" marR="0" marT="1130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200" spc="-50" dirty="0">
                          <a:latin typeface="Noto Sans CJK JP Black"/>
                          <a:cs typeface="Noto Sans CJK JP Black"/>
                        </a:rPr>
                        <a:t>50</a:t>
                      </a:r>
                      <a:r>
                        <a:rPr sz="1200" spc="-50" dirty="0">
                          <a:latin typeface="WenQuanYi Micro Hei Mono"/>
                          <a:cs typeface="WenQuanYi Micro Hei Mono"/>
                        </a:rPr>
                        <a:t>명</a:t>
                      </a:r>
                      <a:r>
                        <a:rPr sz="1200" spc="-31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미만</a:t>
                      </a:r>
                      <a:endParaRPr sz="12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1130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7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b="0" spc="120" dirty="0">
                          <a:latin typeface="Noto Sans CJK JP Medium"/>
                          <a:cs typeface="Noto Sans CJK JP Medium"/>
                        </a:rPr>
                        <a:t>장점</a:t>
                      </a:r>
                      <a:endParaRPr sz="15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단시간</a:t>
                      </a:r>
                      <a:r>
                        <a:rPr sz="1200" spc="-32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내에</a:t>
                      </a:r>
                      <a:r>
                        <a:rPr sz="1200" spc="-30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많은</a:t>
                      </a:r>
                      <a:r>
                        <a:rPr sz="1200" spc="-31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학습자에게</a:t>
                      </a:r>
                      <a:r>
                        <a:rPr sz="1200" spc="-30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교육이</a:t>
                      </a:r>
                      <a:r>
                        <a:rPr sz="1200" spc="-31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가능</a:t>
                      </a:r>
                    </a:p>
                  </a:txBody>
                  <a:tcPr marL="0" marR="0" marT="6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학습자와</a:t>
                      </a:r>
                      <a:r>
                        <a:rPr sz="1200" spc="-32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교수자</a:t>
                      </a:r>
                      <a:r>
                        <a:rPr sz="1200" spc="-30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구성원간의</a:t>
                      </a:r>
                      <a:r>
                        <a:rPr sz="1200" spc="-31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인간적</a:t>
                      </a:r>
                      <a:r>
                        <a:rPr sz="1200" spc="-30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접촉이</a:t>
                      </a:r>
                      <a:r>
                        <a:rPr sz="1200" spc="-315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가능</a:t>
                      </a:r>
                      <a:endParaRPr sz="12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6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7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b="0" spc="120" dirty="0">
                          <a:latin typeface="Noto Sans CJK JP Medium"/>
                          <a:cs typeface="Noto Sans CJK JP Medium"/>
                        </a:rPr>
                        <a:t>예시</a:t>
                      </a:r>
                      <a:endParaRPr sz="1500">
                        <a:latin typeface="Noto Sans CJK JP Medium"/>
                        <a:cs typeface="Noto Sans CJK JP Medium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r>
                        <a:rPr sz="1200" spc="-40" dirty="0">
                          <a:latin typeface="WenQuanYi Micro Hei Mono"/>
                          <a:cs typeface="WenQuanYi Micro Hei Mono"/>
                        </a:rPr>
                        <a:t>강의법</a:t>
                      </a:r>
                      <a:r>
                        <a:rPr sz="1200" spc="-40" dirty="0">
                          <a:latin typeface="Noto Sans CJK JP Black"/>
                          <a:cs typeface="Noto Sans CJK JP Black"/>
                        </a:rPr>
                        <a:t>,</a:t>
                      </a:r>
                      <a:r>
                        <a:rPr sz="1200" spc="125" dirty="0">
                          <a:latin typeface="Noto Sans CJK JP Black"/>
                          <a:cs typeface="Noto Sans CJK JP Black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시범</a:t>
                      </a:r>
                      <a:endParaRPr sz="1200">
                        <a:latin typeface="WenQuanYi Micro Hei Mono"/>
                        <a:cs typeface="WenQuanYi Micro Hei Mono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1461135" marR="843915" indent="-609600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200" spc="-40" dirty="0">
                          <a:latin typeface="WenQuanYi Micro Hei Mono"/>
                          <a:cs typeface="WenQuanYi Micro Hei Mono"/>
                        </a:rPr>
                        <a:t>토의법</a:t>
                      </a:r>
                      <a:r>
                        <a:rPr sz="1200" spc="-40" dirty="0">
                          <a:latin typeface="Noto Sans CJK JP Black"/>
                          <a:cs typeface="Noto Sans CJK JP Black"/>
                        </a:rPr>
                        <a:t>, </a:t>
                      </a:r>
                      <a:r>
                        <a:rPr sz="1200" spc="-40" dirty="0">
                          <a:latin typeface="WenQuanYi Micro Hei Mono"/>
                          <a:cs typeface="WenQuanYi Micro Hei Mono"/>
                        </a:rPr>
                        <a:t>역할극</a:t>
                      </a:r>
                      <a:r>
                        <a:rPr sz="1200" spc="-40" dirty="0">
                          <a:latin typeface="Noto Sans CJK JP Black"/>
                          <a:cs typeface="Noto Sans CJK JP Black"/>
                        </a:rPr>
                        <a:t>, </a:t>
                      </a:r>
                      <a:r>
                        <a:rPr sz="1200" spc="-55" dirty="0">
                          <a:latin typeface="WenQuanYi Micro Hei Mono"/>
                          <a:cs typeface="WenQuanYi Micro Hei Mono"/>
                        </a:rPr>
                        <a:t>게임</a:t>
                      </a:r>
                      <a:r>
                        <a:rPr sz="1200" spc="-55" dirty="0">
                          <a:latin typeface="Noto Sans CJK JP Black"/>
                          <a:cs typeface="Noto Sans CJK JP Black"/>
                        </a:rPr>
                        <a:t>, </a:t>
                      </a:r>
                      <a:r>
                        <a:rPr sz="1200" spc="-35" dirty="0">
                          <a:latin typeface="WenQuanYi Micro Hei Mono"/>
                          <a:cs typeface="WenQuanYi Micro Hei Mono"/>
                        </a:rPr>
                        <a:t>협동학습</a:t>
                      </a:r>
                      <a:r>
                        <a:rPr sz="1200" spc="-35" dirty="0">
                          <a:latin typeface="Noto Sans CJK JP Black"/>
                          <a:cs typeface="Noto Sans CJK JP Black"/>
                        </a:rPr>
                        <a:t>,  </a:t>
                      </a:r>
                      <a:r>
                        <a:rPr sz="1200" spc="-55" dirty="0">
                          <a:latin typeface="WenQuanYi Micro Hei Mono"/>
                          <a:cs typeface="WenQuanYi Micro Hei Mono"/>
                        </a:rPr>
                        <a:t>실험</a:t>
                      </a:r>
                      <a:r>
                        <a:rPr sz="1200" spc="-55" dirty="0">
                          <a:latin typeface="Noto Sans CJK JP Black"/>
                          <a:cs typeface="Noto Sans CJK JP Black"/>
                        </a:rPr>
                        <a:t>,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견학</a:t>
                      </a:r>
                      <a:r>
                        <a:rPr sz="1200" spc="-340" dirty="0">
                          <a:latin typeface="WenQuanYi Micro Hei Mono"/>
                          <a:cs typeface="WenQuanYi Micro Hei Mono"/>
                        </a:rPr>
                        <a:t> </a:t>
                      </a:r>
                      <a:r>
                        <a:rPr sz="1200" dirty="0">
                          <a:latin typeface="WenQuanYi Micro Hei Mono"/>
                          <a:cs typeface="WenQuanYi Micro Hei Mono"/>
                        </a:rPr>
                        <a:t>등</a:t>
                      </a:r>
                    </a:p>
                  </a:txBody>
                  <a:tcPr marL="0" marR="0" marT="1727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E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object 4">
            <a:extLst>
              <a:ext uri="{FF2B5EF4-FFF2-40B4-BE49-F238E27FC236}">
                <a16:creationId xmlns:a16="http://schemas.microsoft.com/office/drawing/2014/main" id="{9AE72F43-B47D-FB63-CE16-8970B8C5245C}"/>
              </a:ext>
            </a:extLst>
          </p:cNvPr>
          <p:cNvSpPr txBox="1">
            <a:spLocks/>
          </p:cNvSpPr>
          <p:nvPr/>
        </p:nvSpPr>
        <p:spPr>
          <a:xfrm>
            <a:off x="372292" y="996001"/>
            <a:ext cx="4211955" cy="259045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98620" algn="l"/>
              </a:tabLst>
            </a:pPr>
            <a:r>
              <a:rPr lang="en-US" altLang="ko-KR" dirty="0"/>
              <a:t>1.</a:t>
            </a:r>
            <a:r>
              <a:rPr lang="ko-KR" altLang="en-US" dirty="0"/>
              <a:t> 교수방법의 개념 및 분류	</a:t>
            </a: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A2A78CCA-6CF8-E15A-31CC-5FD471EF70BD}"/>
              </a:ext>
            </a:extLst>
          </p:cNvPr>
          <p:cNvSpPr txBox="1"/>
          <p:nvPr/>
        </p:nvSpPr>
        <p:spPr>
          <a:xfrm>
            <a:off x="372292" y="1457446"/>
            <a:ext cx="8454335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err="1"/>
              <a:t>교수방법의</a:t>
            </a:r>
            <a:r>
              <a:rPr dirty="0"/>
              <a:t> </a:t>
            </a:r>
            <a:r>
              <a:rPr dirty="0" err="1"/>
              <a:t>분류</a:t>
            </a:r>
            <a:r>
              <a:rPr lang="en-US" dirty="0"/>
              <a:t> </a:t>
            </a:r>
            <a:r>
              <a:rPr dirty="0"/>
              <a:t>(</a:t>
            </a:r>
            <a:r>
              <a:rPr lang="ko-KR" altLang="en-US" dirty="0"/>
              <a:t>집단 크기</a:t>
            </a:r>
            <a:r>
              <a:rPr dirty="0"/>
              <a:t>에 따라)</a:t>
            </a:r>
          </a:p>
        </p:txBody>
      </p:sp>
    </p:spTree>
    <p:extLst>
      <p:ext uri="{BB962C8B-B14F-4D97-AF65-F5344CB8AC3E}">
        <p14:creationId xmlns:p14="http://schemas.microsoft.com/office/powerpoint/2010/main" val="25854615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81B7AEF3-8677-4C17-B0B8-75D0B784CA7B}"/>
              </a:ext>
            </a:extLst>
          </p:cNvPr>
          <p:cNvGrpSpPr/>
          <p:nvPr/>
        </p:nvGrpSpPr>
        <p:grpSpPr>
          <a:xfrm>
            <a:off x="3301305" y="2409878"/>
            <a:ext cx="5839867" cy="1773105"/>
            <a:chOff x="9675300" y="5748749"/>
            <a:chExt cx="5839867" cy="1773105"/>
          </a:xfrm>
        </p:grpSpPr>
        <p:sp>
          <p:nvSpPr>
            <p:cNvPr id="3" name="THANK YOU &amp;">
              <a:extLst>
                <a:ext uri="{FF2B5EF4-FFF2-40B4-BE49-F238E27FC236}">
                  <a16:creationId xmlns:a16="http://schemas.microsoft.com/office/drawing/2014/main" id="{3743ACFC-7968-4146-BE40-40DB2B9CB47C}"/>
                </a:ext>
              </a:extLst>
            </p:cNvPr>
            <p:cNvSpPr/>
            <p:nvPr/>
          </p:nvSpPr>
          <p:spPr>
            <a:xfrm>
              <a:off x="10087088" y="5748749"/>
              <a:ext cx="5016298" cy="828041"/>
            </a:xfrm>
            <a:prstGeom prst="rect">
              <a:avLst/>
            </a:prstGeom>
            <a:solidFill>
              <a:srgbClr val="464646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>
              <a:spAutoFit/>
            </a:bodyPr>
            <a:lstStyle/>
            <a:p>
              <a:pPr algn="ctr">
                <a:defRPr sz="4800">
                  <a:solidFill>
                    <a:srgbClr val="F0F0F0"/>
                  </a:solidFill>
                  <a:latin typeface="Calibri Light"/>
                  <a:ea typeface="Calibri Light"/>
                  <a:cs typeface="Calibri Light"/>
                  <a:sym typeface="Calibri Light"/>
                </a:defRPr>
              </a:pPr>
              <a:r>
                <a:rPr dirty="0"/>
                <a:t>  </a:t>
              </a:r>
              <a:r>
                <a:rPr lang="en-US" dirty="0"/>
                <a:t>THANK YOU &amp;   </a:t>
              </a:r>
              <a:endParaRPr dirty="0"/>
            </a:p>
          </p:txBody>
        </p:sp>
        <p:sp>
          <p:nvSpPr>
            <p:cNvPr id="4" name="HAVE A NICE DAY">
              <a:extLst>
                <a:ext uri="{FF2B5EF4-FFF2-40B4-BE49-F238E27FC236}">
                  <a16:creationId xmlns:a16="http://schemas.microsoft.com/office/drawing/2014/main" id="{48EA822D-EF1E-493E-8BEC-061D63FD0A67}"/>
                </a:ext>
              </a:extLst>
            </p:cNvPr>
            <p:cNvSpPr/>
            <p:nvPr/>
          </p:nvSpPr>
          <p:spPr>
            <a:xfrm>
              <a:off x="9675300" y="6693813"/>
              <a:ext cx="5839867" cy="828041"/>
            </a:xfrm>
            <a:prstGeom prst="rect">
              <a:avLst/>
            </a:prstGeom>
            <a:solidFill>
              <a:srgbClr val="E7E6E6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pPr algn="ctr">
                <a:defRPr sz="4800">
                  <a:solidFill>
                    <a:srgbClr val="747474"/>
                  </a:solidFill>
                  <a:latin typeface="Calibri Light"/>
                  <a:ea typeface="Calibri Light"/>
                  <a:cs typeface="Calibri Light"/>
                  <a:sym typeface="Calibri Light"/>
                </a:defRPr>
              </a:pPr>
              <a:r>
                <a:rPr dirty="0"/>
                <a:t>  HAVE A NICE DAY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0883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1.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훌륭한 교사는 이렇게 가르친다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B6A8D0E-465B-4CC2-8D99-C4594D309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867" y="1616255"/>
            <a:ext cx="7164471" cy="3394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557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E753D8-7C97-4EAB-8CDF-4E58A9EFEF97}"/>
              </a:ext>
            </a:extLst>
          </p:cNvPr>
          <p:cNvSpPr txBox="1"/>
          <p:nvPr/>
        </p:nvSpPr>
        <p:spPr>
          <a:xfrm>
            <a:off x="1363112" y="1266869"/>
            <a:ext cx="10450516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[</a:t>
            </a:r>
            <a:r>
              <a:rPr lang="ko-KR" altLang="en-US" sz="2500" b="1" dirty="0"/>
              <a:t> 학습 </a:t>
            </a:r>
            <a:r>
              <a:rPr lang="en-US" altLang="ko-KR" sz="2500" b="1" dirty="0"/>
              <a:t>]</a:t>
            </a:r>
            <a:endParaRPr lang="ko-KR" altLang="en-US" sz="2500" b="1" dirty="0"/>
          </a:p>
          <a:p>
            <a:r>
              <a:rPr lang="ko-KR" altLang="en-US" sz="2500" dirty="0"/>
              <a:t>교사도 먼저 </a:t>
            </a:r>
            <a:r>
              <a:rPr lang="ko-KR" altLang="en-US" sz="2500" b="1" dirty="0">
                <a:solidFill>
                  <a:srgbClr val="FF0000"/>
                </a:solidFill>
              </a:rPr>
              <a:t>학습</a:t>
            </a:r>
            <a:r>
              <a:rPr lang="ko-KR" altLang="en-US" sz="2500" dirty="0"/>
              <a:t>을</a:t>
            </a:r>
            <a:r>
              <a:rPr lang="en-US" altLang="ko-KR" sz="2500" dirty="0"/>
              <a:t>...  </a:t>
            </a:r>
            <a:r>
              <a:rPr lang="ko-KR" altLang="en-US" sz="2500" dirty="0"/>
              <a:t>그리고 </a:t>
            </a:r>
            <a:r>
              <a:rPr lang="ko-KR" altLang="en-US" sz="2500" b="1" dirty="0">
                <a:solidFill>
                  <a:srgbClr val="FF0000"/>
                </a:solidFill>
              </a:rPr>
              <a:t>학습</a:t>
            </a:r>
            <a:r>
              <a:rPr lang="ko-KR" altLang="en-US" sz="2500" dirty="0"/>
              <a:t>하는 모습을 보임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ko-KR" altLang="en-US" sz="2500" b="1" dirty="0">
                <a:solidFill>
                  <a:schemeClr val="bg1"/>
                </a:solidFill>
              </a:rPr>
              <a:t>두번째 질문</a:t>
            </a:r>
          </a:p>
          <a:p>
            <a:r>
              <a:rPr lang="ko-KR" altLang="en-US" sz="2500" dirty="0">
                <a:solidFill>
                  <a:schemeClr val="bg1"/>
                </a:solidFill>
              </a:rPr>
              <a:t>과연 </a:t>
            </a:r>
            <a:r>
              <a:rPr lang="ko-KR" altLang="en-US" sz="2500" b="1" dirty="0">
                <a:solidFill>
                  <a:schemeClr val="bg1"/>
                </a:solidFill>
              </a:rPr>
              <a:t>잘한다는 기준</a:t>
            </a:r>
            <a:r>
              <a:rPr lang="ko-KR" altLang="en-US" sz="2500" dirty="0">
                <a:solidFill>
                  <a:schemeClr val="bg1"/>
                </a:solidFill>
              </a:rPr>
              <a:t>은 어디에 두어야 하는 것인가</a:t>
            </a:r>
            <a:r>
              <a:rPr lang="en-US" altLang="ko-KR" sz="2500" dirty="0">
                <a:solidFill>
                  <a:schemeClr val="bg1"/>
                </a:solidFill>
              </a:rPr>
              <a:t>?</a:t>
            </a:r>
          </a:p>
          <a:p>
            <a:endParaRPr lang="en-US" altLang="ko-KR" sz="2500" dirty="0">
              <a:solidFill>
                <a:schemeClr val="bg1"/>
              </a:solidFill>
            </a:endParaRPr>
          </a:p>
          <a:p>
            <a:r>
              <a:rPr lang="ko-KR" altLang="en-US" sz="2500" b="1" dirty="0">
                <a:solidFill>
                  <a:schemeClr val="bg1"/>
                </a:solidFill>
              </a:rPr>
              <a:t>세번째 질문</a:t>
            </a:r>
          </a:p>
          <a:p>
            <a:r>
              <a:rPr lang="ko-KR" altLang="en-US" sz="2500" b="1" dirty="0">
                <a:solidFill>
                  <a:schemeClr val="bg1"/>
                </a:solidFill>
              </a:rPr>
              <a:t>빅데이터</a:t>
            </a:r>
            <a:r>
              <a:rPr lang="en-US" altLang="ko-KR" sz="2500" b="1" dirty="0">
                <a:solidFill>
                  <a:schemeClr val="bg1"/>
                </a:solidFill>
              </a:rPr>
              <a:t>/AI</a:t>
            </a:r>
            <a:r>
              <a:rPr lang="ko-KR" altLang="en-US" sz="2500" b="1" dirty="0">
                <a:solidFill>
                  <a:schemeClr val="bg1"/>
                </a:solidFill>
              </a:rPr>
              <a:t>가 대세</a:t>
            </a:r>
            <a:r>
              <a:rPr lang="ko-KR" altLang="en-US" sz="2500" dirty="0">
                <a:solidFill>
                  <a:schemeClr val="bg1"/>
                </a:solidFill>
              </a:rPr>
              <a:t>인데</a:t>
            </a:r>
            <a:r>
              <a:rPr lang="en-US" altLang="ko-KR" sz="2500" dirty="0">
                <a:solidFill>
                  <a:schemeClr val="bg1"/>
                </a:solidFill>
              </a:rPr>
              <a:t>, </a:t>
            </a:r>
            <a:r>
              <a:rPr lang="ko-KR" altLang="en-US" sz="2500" dirty="0">
                <a:solidFill>
                  <a:schemeClr val="bg1"/>
                </a:solidFill>
              </a:rPr>
              <a:t>나와 무슨 상관이 있는가</a:t>
            </a:r>
            <a:r>
              <a:rPr lang="en-US" altLang="ko-KR" sz="2500" dirty="0">
                <a:solidFill>
                  <a:schemeClr val="bg1"/>
                </a:solidFill>
              </a:rPr>
              <a:t>?</a:t>
            </a:r>
          </a:p>
          <a:p>
            <a:endParaRPr lang="en-US" altLang="ko-KR" sz="2500" dirty="0">
              <a:solidFill>
                <a:schemeClr val="bg1"/>
              </a:solidFill>
            </a:endParaRPr>
          </a:p>
          <a:p>
            <a:r>
              <a:rPr lang="ko-KR" altLang="en-US" sz="2500" b="1" dirty="0">
                <a:solidFill>
                  <a:schemeClr val="bg1"/>
                </a:solidFill>
              </a:rPr>
              <a:t>네번째 질문</a:t>
            </a:r>
          </a:p>
          <a:p>
            <a:r>
              <a:rPr lang="ko-KR" altLang="en-US" sz="2500" dirty="0">
                <a:solidFill>
                  <a:schemeClr val="bg1"/>
                </a:solidFill>
              </a:rPr>
              <a:t>왜 </a:t>
            </a:r>
            <a:r>
              <a:rPr lang="ko-KR" altLang="en-US" sz="2500" b="1" dirty="0">
                <a:solidFill>
                  <a:schemeClr val="bg1"/>
                </a:solidFill>
              </a:rPr>
              <a:t>데이터를 적극적으로 활용</a:t>
            </a:r>
            <a:r>
              <a:rPr lang="ko-KR" altLang="en-US" sz="2500" dirty="0">
                <a:solidFill>
                  <a:schemeClr val="bg1"/>
                </a:solidFill>
              </a:rPr>
              <a:t>해야 하는가</a:t>
            </a:r>
            <a:r>
              <a:rPr lang="en-US" altLang="ko-KR" sz="2500" dirty="0">
                <a:solidFill>
                  <a:schemeClr val="bg1"/>
                </a:solidFill>
              </a:rPr>
              <a:t>?</a:t>
            </a:r>
            <a:endParaRPr lang="ko-KR" altLang="en-US" sz="25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7AF8D-4B09-46A4-856F-AD611D6DD13B}"/>
              </a:ext>
            </a:extLst>
          </p:cNvPr>
          <p:cNvSpPr txBox="1"/>
          <p:nvPr/>
        </p:nvSpPr>
        <p:spPr>
          <a:xfrm>
            <a:off x="524912" y="1161361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ko-KR" altLang="en-US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E5C543-6788-4A4F-AE53-E9E5E1DCFB39}"/>
              </a:ext>
            </a:extLst>
          </p:cNvPr>
          <p:cNvSpPr txBox="1"/>
          <p:nvPr/>
        </p:nvSpPr>
        <p:spPr>
          <a:xfrm>
            <a:off x="524912" y="2282532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728CD1-D9E8-453B-AA21-E42338DE1AF0}"/>
              </a:ext>
            </a:extLst>
          </p:cNvPr>
          <p:cNvSpPr txBox="1"/>
          <p:nvPr/>
        </p:nvSpPr>
        <p:spPr>
          <a:xfrm>
            <a:off x="524912" y="3436694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7D4077-3C19-43EF-AED5-720DAB499A87}"/>
              </a:ext>
            </a:extLst>
          </p:cNvPr>
          <p:cNvSpPr txBox="1"/>
          <p:nvPr/>
        </p:nvSpPr>
        <p:spPr>
          <a:xfrm>
            <a:off x="524912" y="4660666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제목 1">
            <a:extLst>
              <a:ext uri="{FF2B5EF4-FFF2-40B4-BE49-F238E27FC236}">
                <a16:creationId xmlns:a16="http://schemas.microsoft.com/office/drawing/2014/main" id="{A635C743-980F-43B7-AF29-3672DFA27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</p:spPr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1.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훌륭한 교사는 이렇게 가르친다</a:t>
            </a:r>
          </a:p>
        </p:txBody>
      </p:sp>
    </p:spTree>
    <p:extLst>
      <p:ext uri="{BB962C8B-B14F-4D97-AF65-F5344CB8AC3E}">
        <p14:creationId xmlns:p14="http://schemas.microsoft.com/office/powerpoint/2010/main" val="3439716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E753D8-7C97-4EAB-8CDF-4E58A9EFEF97}"/>
              </a:ext>
            </a:extLst>
          </p:cNvPr>
          <p:cNvSpPr txBox="1"/>
          <p:nvPr/>
        </p:nvSpPr>
        <p:spPr>
          <a:xfrm>
            <a:off x="1363112" y="1266869"/>
            <a:ext cx="10450516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[</a:t>
            </a:r>
            <a:r>
              <a:rPr lang="ko-KR" altLang="en-US" sz="2500" b="1" dirty="0"/>
              <a:t> 학습 </a:t>
            </a:r>
            <a:r>
              <a:rPr lang="en-US" altLang="ko-KR" sz="2500" b="1" dirty="0"/>
              <a:t>]</a:t>
            </a:r>
            <a:endParaRPr lang="ko-KR" altLang="en-US" sz="2500" b="1" dirty="0"/>
          </a:p>
          <a:p>
            <a:r>
              <a:rPr lang="ko-KR" altLang="en-US" sz="2500" dirty="0"/>
              <a:t>교사도 먼저 </a:t>
            </a:r>
            <a:r>
              <a:rPr lang="ko-KR" altLang="en-US" sz="2500" b="1" dirty="0">
                <a:solidFill>
                  <a:srgbClr val="FF0000"/>
                </a:solidFill>
              </a:rPr>
              <a:t>학습</a:t>
            </a:r>
            <a:r>
              <a:rPr lang="ko-KR" altLang="en-US" sz="2500" dirty="0"/>
              <a:t>을</a:t>
            </a:r>
            <a:r>
              <a:rPr lang="en-US" altLang="ko-KR" sz="2500" dirty="0"/>
              <a:t>...  </a:t>
            </a:r>
            <a:r>
              <a:rPr lang="ko-KR" altLang="en-US" sz="2500" dirty="0"/>
              <a:t>그리고 </a:t>
            </a:r>
            <a:r>
              <a:rPr lang="ko-KR" altLang="en-US" sz="2500" b="1" dirty="0">
                <a:solidFill>
                  <a:srgbClr val="FF0000"/>
                </a:solidFill>
              </a:rPr>
              <a:t>학습</a:t>
            </a:r>
            <a:r>
              <a:rPr lang="ko-KR" altLang="en-US" sz="2500" dirty="0"/>
              <a:t>하는 모습을 보임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en-US" altLang="ko-KR" sz="2500" b="1" dirty="0"/>
              <a:t>[</a:t>
            </a:r>
            <a:r>
              <a:rPr lang="ko-KR" altLang="en-US" sz="2500" b="1" dirty="0"/>
              <a:t> 권위 </a:t>
            </a:r>
            <a:r>
              <a:rPr lang="en-US" altLang="ko-KR" sz="2500" b="1" dirty="0"/>
              <a:t>] </a:t>
            </a:r>
            <a:endParaRPr lang="ko-KR" altLang="en-US" sz="2500" b="1" dirty="0"/>
          </a:p>
          <a:p>
            <a:r>
              <a:rPr lang="ko-KR" altLang="en-US" sz="2500" dirty="0"/>
              <a:t>무거운 </a:t>
            </a:r>
            <a:r>
              <a:rPr lang="ko-KR" altLang="en-US" sz="2500" b="1" dirty="0">
                <a:solidFill>
                  <a:srgbClr val="FF0000"/>
                </a:solidFill>
              </a:rPr>
              <a:t>분위기</a:t>
            </a:r>
            <a:r>
              <a:rPr lang="ko-KR" altLang="en-US" sz="2500" dirty="0"/>
              <a:t>에서 뿐만 아니라 </a:t>
            </a:r>
            <a:r>
              <a:rPr lang="ko-KR" altLang="en-US" sz="2500" b="1" dirty="0">
                <a:solidFill>
                  <a:srgbClr val="FF0000"/>
                </a:solidFill>
              </a:rPr>
              <a:t>웃음</a:t>
            </a:r>
            <a:r>
              <a:rPr lang="ko-KR" altLang="en-US" sz="2500" dirty="0"/>
              <a:t>과 유쾌함에서도 전달 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ko-KR" altLang="en-US" sz="2500" b="1" dirty="0">
                <a:solidFill>
                  <a:schemeClr val="bg1"/>
                </a:solidFill>
              </a:rPr>
              <a:t>세번째 질문</a:t>
            </a:r>
          </a:p>
          <a:p>
            <a:r>
              <a:rPr lang="ko-KR" altLang="en-US" sz="2500" b="1" dirty="0">
                <a:solidFill>
                  <a:schemeClr val="bg1"/>
                </a:solidFill>
              </a:rPr>
              <a:t>빅데이터</a:t>
            </a:r>
            <a:r>
              <a:rPr lang="en-US" altLang="ko-KR" sz="2500" b="1" dirty="0">
                <a:solidFill>
                  <a:schemeClr val="bg1"/>
                </a:solidFill>
              </a:rPr>
              <a:t>/AI</a:t>
            </a:r>
            <a:r>
              <a:rPr lang="ko-KR" altLang="en-US" sz="2500" b="1" dirty="0">
                <a:solidFill>
                  <a:schemeClr val="bg1"/>
                </a:solidFill>
              </a:rPr>
              <a:t>가 대세</a:t>
            </a:r>
            <a:r>
              <a:rPr lang="ko-KR" altLang="en-US" sz="2500" dirty="0">
                <a:solidFill>
                  <a:schemeClr val="bg1"/>
                </a:solidFill>
              </a:rPr>
              <a:t>인데</a:t>
            </a:r>
            <a:r>
              <a:rPr lang="en-US" altLang="ko-KR" sz="2500" dirty="0">
                <a:solidFill>
                  <a:schemeClr val="bg1"/>
                </a:solidFill>
              </a:rPr>
              <a:t>, </a:t>
            </a:r>
            <a:r>
              <a:rPr lang="ko-KR" altLang="en-US" sz="2500" dirty="0">
                <a:solidFill>
                  <a:schemeClr val="bg1"/>
                </a:solidFill>
              </a:rPr>
              <a:t>나와 무슨 상관이 있는가</a:t>
            </a:r>
            <a:r>
              <a:rPr lang="en-US" altLang="ko-KR" sz="2500" dirty="0">
                <a:solidFill>
                  <a:schemeClr val="bg1"/>
                </a:solidFill>
              </a:rPr>
              <a:t>?</a:t>
            </a:r>
          </a:p>
          <a:p>
            <a:endParaRPr lang="en-US" altLang="ko-KR" sz="2500" dirty="0">
              <a:solidFill>
                <a:schemeClr val="bg1"/>
              </a:solidFill>
            </a:endParaRPr>
          </a:p>
          <a:p>
            <a:r>
              <a:rPr lang="ko-KR" altLang="en-US" sz="2500" b="1" dirty="0">
                <a:solidFill>
                  <a:schemeClr val="bg1"/>
                </a:solidFill>
              </a:rPr>
              <a:t>네번째 질문</a:t>
            </a:r>
          </a:p>
          <a:p>
            <a:r>
              <a:rPr lang="ko-KR" altLang="en-US" sz="2500" dirty="0">
                <a:solidFill>
                  <a:schemeClr val="bg1"/>
                </a:solidFill>
              </a:rPr>
              <a:t>왜 </a:t>
            </a:r>
            <a:r>
              <a:rPr lang="ko-KR" altLang="en-US" sz="2500" b="1" dirty="0">
                <a:solidFill>
                  <a:schemeClr val="bg1"/>
                </a:solidFill>
              </a:rPr>
              <a:t>데이터를 적극적으로 활용</a:t>
            </a:r>
            <a:r>
              <a:rPr lang="ko-KR" altLang="en-US" sz="2500" dirty="0">
                <a:solidFill>
                  <a:schemeClr val="bg1"/>
                </a:solidFill>
              </a:rPr>
              <a:t>해야 하는가</a:t>
            </a:r>
            <a:r>
              <a:rPr lang="en-US" altLang="ko-KR" sz="2500" dirty="0">
                <a:solidFill>
                  <a:schemeClr val="bg1"/>
                </a:solidFill>
              </a:rPr>
              <a:t>?</a:t>
            </a:r>
            <a:endParaRPr lang="ko-KR" altLang="en-US" sz="25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7AF8D-4B09-46A4-856F-AD611D6DD13B}"/>
              </a:ext>
            </a:extLst>
          </p:cNvPr>
          <p:cNvSpPr txBox="1"/>
          <p:nvPr/>
        </p:nvSpPr>
        <p:spPr>
          <a:xfrm>
            <a:off x="524912" y="1161361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ko-KR" altLang="en-US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E5C543-6788-4A4F-AE53-E9E5E1DCFB39}"/>
              </a:ext>
            </a:extLst>
          </p:cNvPr>
          <p:cNvSpPr txBox="1"/>
          <p:nvPr/>
        </p:nvSpPr>
        <p:spPr>
          <a:xfrm>
            <a:off x="524912" y="2282532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728CD1-D9E8-453B-AA21-E42338DE1AF0}"/>
              </a:ext>
            </a:extLst>
          </p:cNvPr>
          <p:cNvSpPr txBox="1"/>
          <p:nvPr/>
        </p:nvSpPr>
        <p:spPr>
          <a:xfrm>
            <a:off x="524912" y="3436694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7D4077-3C19-43EF-AED5-720DAB499A87}"/>
              </a:ext>
            </a:extLst>
          </p:cNvPr>
          <p:cNvSpPr txBox="1"/>
          <p:nvPr/>
        </p:nvSpPr>
        <p:spPr>
          <a:xfrm>
            <a:off x="524912" y="4660666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274BB8D4-ACEB-46C6-9B36-B4B0731A0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</p:spPr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1.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훌륭한 교사는 이렇게 가르친다</a:t>
            </a:r>
          </a:p>
        </p:txBody>
      </p:sp>
    </p:spTree>
    <p:extLst>
      <p:ext uri="{BB962C8B-B14F-4D97-AF65-F5344CB8AC3E}">
        <p14:creationId xmlns:p14="http://schemas.microsoft.com/office/powerpoint/2010/main" val="2355914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E753D8-7C97-4EAB-8CDF-4E58A9EFEF97}"/>
              </a:ext>
            </a:extLst>
          </p:cNvPr>
          <p:cNvSpPr txBox="1"/>
          <p:nvPr/>
        </p:nvSpPr>
        <p:spPr>
          <a:xfrm>
            <a:off x="1363112" y="1266869"/>
            <a:ext cx="10450516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[</a:t>
            </a:r>
            <a:r>
              <a:rPr lang="ko-KR" altLang="en-US" sz="2500" b="1" dirty="0"/>
              <a:t> 학습 </a:t>
            </a:r>
            <a:r>
              <a:rPr lang="en-US" altLang="ko-KR" sz="2500" b="1" dirty="0"/>
              <a:t>]</a:t>
            </a:r>
            <a:endParaRPr lang="ko-KR" altLang="en-US" sz="2500" b="1" dirty="0"/>
          </a:p>
          <a:p>
            <a:r>
              <a:rPr lang="ko-KR" altLang="en-US" sz="2500" dirty="0"/>
              <a:t>교사도 먼저 </a:t>
            </a:r>
            <a:r>
              <a:rPr lang="ko-KR" altLang="en-US" sz="2500" b="1" dirty="0">
                <a:solidFill>
                  <a:srgbClr val="FF0000"/>
                </a:solidFill>
              </a:rPr>
              <a:t>학습</a:t>
            </a:r>
            <a:r>
              <a:rPr lang="ko-KR" altLang="en-US" sz="2500" dirty="0"/>
              <a:t>을</a:t>
            </a:r>
            <a:r>
              <a:rPr lang="en-US" altLang="ko-KR" sz="2500" dirty="0"/>
              <a:t>...  </a:t>
            </a:r>
            <a:r>
              <a:rPr lang="ko-KR" altLang="en-US" sz="2500" dirty="0"/>
              <a:t>그리고 </a:t>
            </a:r>
            <a:r>
              <a:rPr lang="ko-KR" altLang="en-US" sz="2500" b="1" dirty="0">
                <a:solidFill>
                  <a:srgbClr val="FF0000"/>
                </a:solidFill>
              </a:rPr>
              <a:t>학습</a:t>
            </a:r>
            <a:r>
              <a:rPr lang="ko-KR" altLang="en-US" sz="2500" dirty="0"/>
              <a:t>하는 모습을 보임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en-US" altLang="ko-KR" sz="2500" b="1" dirty="0"/>
              <a:t>[</a:t>
            </a:r>
            <a:r>
              <a:rPr lang="ko-KR" altLang="en-US" sz="2500" b="1" dirty="0"/>
              <a:t> 권위 </a:t>
            </a:r>
            <a:r>
              <a:rPr lang="en-US" altLang="ko-KR" sz="2500" b="1" dirty="0"/>
              <a:t>] </a:t>
            </a:r>
            <a:endParaRPr lang="ko-KR" altLang="en-US" sz="2500" b="1" dirty="0"/>
          </a:p>
          <a:p>
            <a:r>
              <a:rPr lang="ko-KR" altLang="en-US" sz="2500" dirty="0"/>
              <a:t>무거운 </a:t>
            </a:r>
            <a:r>
              <a:rPr lang="ko-KR" altLang="en-US" sz="2500" b="1" dirty="0">
                <a:solidFill>
                  <a:srgbClr val="FF0000"/>
                </a:solidFill>
              </a:rPr>
              <a:t>분위기</a:t>
            </a:r>
            <a:r>
              <a:rPr lang="ko-KR" altLang="en-US" sz="2500" dirty="0"/>
              <a:t>에서 뿐만 아니라 </a:t>
            </a:r>
            <a:r>
              <a:rPr lang="ko-KR" altLang="en-US" sz="2500" b="1" dirty="0">
                <a:solidFill>
                  <a:srgbClr val="FF0000"/>
                </a:solidFill>
              </a:rPr>
              <a:t>웃음</a:t>
            </a:r>
            <a:r>
              <a:rPr lang="ko-KR" altLang="en-US" sz="2500" dirty="0"/>
              <a:t>과 유쾌함에서도 전달 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en-US" altLang="ko-KR" sz="2500" b="1" dirty="0"/>
              <a:t>[</a:t>
            </a:r>
            <a:r>
              <a:rPr lang="ko-KR" altLang="en-US" sz="2500" b="1" dirty="0"/>
              <a:t> 질서 </a:t>
            </a:r>
            <a:r>
              <a:rPr lang="en-US" altLang="ko-KR" sz="2500" b="1" dirty="0"/>
              <a:t>] </a:t>
            </a:r>
            <a:endParaRPr lang="ko-KR" altLang="en-US" sz="2500" b="1" dirty="0"/>
          </a:p>
          <a:p>
            <a:r>
              <a:rPr lang="ko-KR" altLang="en-US" sz="2500" dirty="0"/>
              <a:t>말보다는 </a:t>
            </a:r>
            <a:r>
              <a:rPr lang="ko-KR" altLang="en-US" sz="2500" b="1" dirty="0">
                <a:solidFill>
                  <a:srgbClr val="FF0000"/>
                </a:solidFill>
              </a:rPr>
              <a:t>본보기</a:t>
            </a:r>
            <a:r>
              <a:rPr lang="ko-KR" altLang="en-US" sz="2500" dirty="0"/>
              <a:t>로</a:t>
            </a:r>
            <a:r>
              <a:rPr lang="en-US" altLang="ko-KR" sz="2500" dirty="0"/>
              <a:t>..  </a:t>
            </a:r>
            <a:r>
              <a:rPr lang="ko-KR" altLang="en-US" sz="2500" dirty="0"/>
              <a:t>기대의 </a:t>
            </a:r>
            <a:r>
              <a:rPr lang="ko-KR" altLang="en-US" sz="2500" b="1" dirty="0">
                <a:solidFill>
                  <a:srgbClr val="FF0000"/>
                </a:solidFill>
              </a:rPr>
              <a:t>명확성</a:t>
            </a:r>
            <a:r>
              <a:rPr lang="en-US" altLang="ko-KR" sz="2500" dirty="0"/>
              <a:t>, </a:t>
            </a:r>
            <a:r>
              <a:rPr lang="ko-KR" altLang="en-US" sz="2500" dirty="0"/>
              <a:t>적절한 </a:t>
            </a:r>
            <a:r>
              <a:rPr lang="ko-KR" altLang="en-US" sz="2500" b="1" dirty="0">
                <a:solidFill>
                  <a:srgbClr val="FF0000"/>
                </a:solidFill>
              </a:rPr>
              <a:t>교정</a:t>
            </a:r>
            <a:r>
              <a:rPr lang="en-US" altLang="ko-KR" sz="2500" dirty="0"/>
              <a:t>, </a:t>
            </a:r>
            <a:r>
              <a:rPr lang="ko-KR" altLang="en-US" sz="2500" dirty="0"/>
              <a:t>그리고 </a:t>
            </a:r>
            <a:r>
              <a:rPr lang="ko-KR" altLang="en-US" sz="2500" b="1" dirty="0">
                <a:solidFill>
                  <a:srgbClr val="FF0000"/>
                </a:solidFill>
              </a:rPr>
              <a:t>용서</a:t>
            </a:r>
            <a:r>
              <a:rPr lang="ko-KR" altLang="en-US" sz="2500" dirty="0"/>
              <a:t> </a:t>
            </a:r>
            <a:endParaRPr lang="en-US" altLang="ko-KR" sz="2500" dirty="0"/>
          </a:p>
          <a:p>
            <a:endParaRPr lang="en-US" altLang="ko-KR" sz="2500" dirty="0">
              <a:solidFill>
                <a:schemeClr val="bg1"/>
              </a:solidFill>
            </a:endParaRPr>
          </a:p>
          <a:p>
            <a:r>
              <a:rPr lang="en-US" altLang="ko-KR" sz="2500" b="1" dirty="0">
                <a:solidFill>
                  <a:schemeClr val="bg1"/>
                </a:solidFill>
              </a:rPr>
              <a:t>[</a:t>
            </a:r>
            <a:r>
              <a:rPr lang="ko-KR" altLang="en-US" sz="2500" b="1" dirty="0">
                <a:solidFill>
                  <a:schemeClr val="bg1"/>
                </a:solidFill>
              </a:rPr>
              <a:t> 연민 </a:t>
            </a:r>
            <a:r>
              <a:rPr lang="en-US" altLang="ko-KR" sz="2500" b="1" dirty="0">
                <a:solidFill>
                  <a:schemeClr val="bg1"/>
                </a:solidFill>
              </a:rPr>
              <a:t>] </a:t>
            </a:r>
            <a:endParaRPr lang="ko-KR" altLang="en-US" sz="2500" b="1" dirty="0">
              <a:solidFill>
                <a:schemeClr val="bg1"/>
              </a:solidFill>
            </a:endParaRPr>
          </a:p>
          <a:p>
            <a:r>
              <a:rPr lang="ko-KR" altLang="en-US" sz="2500" dirty="0">
                <a:solidFill>
                  <a:schemeClr val="bg1"/>
                </a:solidFill>
              </a:rPr>
              <a:t>왜 </a:t>
            </a:r>
            <a:r>
              <a:rPr lang="ko-KR" altLang="en-US" sz="2500" b="1" dirty="0">
                <a:solidFill>
                  <a:schemeClr val="bg1"/>
                </a:solidFill>
              </a:rPr>
              <a:t>데이터를 적극적으로 활용</a:t>
            </a:r>
            <a:r>
              <a:rPr lang="ko-KR" altLang="en-US" sz="2500" dirty="0">
                <a:solidFill>
                  <a:schemeClr val="bg1"/>
                </a:solidFill>
              </a:rPr>
              <a:t>해야 하는가</a:t>
            </a:r>
            <a:r>
              <a:rPr lang="en-US" altLang="ko-KR" sz="2500" dirty="0">
                <a:solidFill>
                  <a:schemeClr val="bg1"/>
                </a:solidFill>
              </a:rPr>
              <a:t>?</a:t>
            </a:r>
            <a:endParaRPr lang="ko-KR" altLang="en-US" sz="25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7AF8D-4B09-46A4-856F-AD611D6DD13B}"/>
              </a:ext>
            </a:extLst>
          </p:cNvPr>
          <p:cNvSpPr txBox="1"/>
          <p:nvPr/>
        </p:nvSpPr>
        <p:spPr>
          <a:xfrm>
            <a:off x="524912" y="1161361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ko-KR" altLang="en-US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E5C543-6788-4A4F-AE53-E9E5E1DCFB39}"/>
              </a:ext>
            </a:extLst>
          </p:cNvPr>
          <p:cNvSpPr txBox="1"/>
          <p:nvPr/>
        </p:nvSpPr>
        <p:spPr>
          <a:xfrm>
            <a:off x="524912" y="2282532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728CD1-D9E8-453B-AA21-E42338DE1AF0}"/>
              </a:ext>
            </a:extLst>
          </p:cNvPr>
          <p:cNvSpPr txBox="1"/>
          <p:nvPr/>
        </p:nvSpPr>
        <p:spPr>
          <a:xfrm>
            <a:off x="524912" y="3436694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7D4077-3C19-43EF-AED5-720DAB499A87}"/>
              </a:ext>
            </a:extLst>
          </p:cNvPr>
          <p:cNvSpPr txBox="1"/>
          <p:nvPr/>
        </p:nvSpPr>
        <p:spPr>
          <a:xfrm>
            <a:off x="524912" y="4660666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12AA8945-E6D5-4A13-8957-A71200CA6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55" y="253409"/>
            <a:ext cx="4070697" cy="394960"/>
          </a:xfrm>
        </p:spPr>
        <p:txBody>
          <a:bodyPr/>
          <a:lstStyle/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1.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훌륭한 교사는 이렇게 가르친다</a:t>
            </a:r>
          </a:p>
        </p:txBody>
      </p:sp>
    </p:spTree>
    <p:extLst>
      <p:ext uri="{BB962C8B-B14F-4D97-AF65-F5344CB8AC3E}">
        <p14:creationId xmlns:p14="http://schemas.microsoft.com/office/powerpoint/2010/main" val="1615704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E753D8-7C97-4EAB-8CDF-4E58A9EFEF97}"/>
              </a:ext>
            </a:extLst>
          </p:cNvPr>
          <p:cNvSpPr txBox="1"/>
          <p:nvPr/>
        </p:nvSpPr>
        <p:spPr>
          <a:xfrm>
            <a:off x="1363112" y="1266869"/>
            <a:ext cx="10450516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[</a:t>
            </a:r>
            <a:r>
              <a:rPr lang="ko-KR" altLang="en-US" sz="2500" b="1" dirty="0"/>
              <a:t> 학습 </a:t>
            </a:r>
            <a:r>
              <a:rPr lang="en-US" altLang="ko-KR" sz="2500" b="1" dirty="0"/>
              <a:t>]</a:t>
            </a:r>
            <a:endParaRPr lang="ko-KR" altLang="en-US" sz="2500" b="1" dirty="0"/>
          </a:p>
          <a:p>
            <a:r>
              <a:rPr lang="ko-KR" altLang="en-US" sz="2500" dirty="0"/>
              <a:t>교사도 먼저 </a:t>
            </a:r>
            <a:r>
              <a:rPr lang="ko-KR" altLang="en-US" sz="2500" b="1" dirty="0">
                <a:solidFill>
                  <a:srgbClr val="FF0000"/>
                </a:solidFill>
              </a:rPr>
              <a:t>학습</a:t>
            </a:r>
            <a:r>
              <a:rPr lang="ko-KR" altLang="en-US" sz="2500" dirty="0"/>
              <a:t>을</a:t>
            </a:r>
            <a:r>
              <a:rPr lang="en-US" altLang="ko-KR" sz="2500" dirty="0"/>
              <a:t>...  </a:t>
            </a:r>
            <a:r>
              <a:rPr lang="ko-KR" altLang="en-US" sz="2500" dirty="0"/>
              <a:t>그리고 </a:t>
            </a:r>
            <a:r>
              <a:rPr lang="ko-KR" altLang="en-US" sz="2500" b="1" dirty="0">
                <a:solidFill>
                  <a:srgbClr val="FF0000"/>
                </a:solidFill>
              </a:rPr>
              <a:t>학습</a:t>
            </a:r>
            <a:r>
              <a:rPr lang="ko-KR" altLang="en-US" sz="2500" dirty="0"/>
              <a:t>하는 모습을 보임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en-US" altLang="ko-KR" sz="2500" b="1" dirty="0"/>
              <a:t>[</a:t>
            </a:r>
            <a:r>
              <a:rPr lang="ko-KR" altLang="en-US" sz="2500" b="1" dirty="0"/>
              <a:t> 권위 </a:t>
            </a:r>
            <a:r>
              <a:rPr lang="en-US" altLang="ko-KR" sz="2500" b="1" dirty="0"/>
              <a:t>] </a:t>
            </a:r>
            <a:endParaRPr lang="ko-KR" altLang="en-US" sz="2500" b="1" dirty="0"/>
          </a:p>
          <a:p>
            <a:r>
              <a:rPr lang="ko-KR" altLang="en-US" sz="2500" dirty="0"/>
              <a:t>무거운 </a:t>
            </a:r>
            <a:r>
              <a:rPr lang="ko-KR" altLang="en-US" sz="2500" b="1" dirty="0" err="1">
                <a:solidFill>
                  <a:srgbClr val="FF0000"/>
                </a:solidFill>
              </a:rPr>
              <a:t>분위기</a:t>
            </a:r>
            <a:r>
              <a:rPr lang="ko-KR" altLang="en-US" sz="2500" dirty="0" err="1"/>
              <a:t>에서뿐만</a:t>
            </a:r>
            <a:r>
              <a:rPr lang="ko-KR" altLang="en-US" sz="2500" dirty="0"/>
              <a:t> 아니라 </a:t>
            </a:r>
            <a:r>
              <a:rPr lang="ko-KR" altLang="en-US" sz="2500" b="1" dirty="0">
                <a:solidFill>
                  <a:srgbClr val="FF0000"/>
                </a:solidFill>
              </a:rPr>
              <a:t>웃음</a:t>
            </a:r>
            <a:r>
              <a:rPr lang="ko-KR" altLang="en-US" sz="2500" dirty="0"/>
              <a:t>과 유쾌함에서도 전달 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en-US" altLang="ko-KR" sz="2500" b="1" dirty="0"/>
              <a:t>[</a:t>
            </a:r>
            <a:r>
              <a:rPr lang="ko-KR" altLang="en-US" sz="2500" b="1" dirty="0"/>
              <a:t> 질서 </a:t>
            </a:r>
            <a:r>
              <a:rPr lang="en-US" altLang="ko-KR" sz="2500" b="1" dirty="0"/>
              <a:t>] </a:t>
            </a:r>
            <a:endParaRPr lang="ko-KR" altLang="en-US" sz="2500" b="1" dirty="0"/>
          </a:p>
          <a:p>
            <a:r>
              <a:rPr lang="ko-KR" altLang="en-US" sz="2500" dirty="0"/>
              <a:t>말보다는 </a:t>
            </a:r>
            <a:r>
              <a:rPr lang="ko-KR" altLang="en-US" sz="2500" b="1" dirty="0">
                <a:solidFill>
                  <a:srgbClr val="FF0000"/>
                </a:solidFill>
              </a:rPr>
              <a:t>본보기</a:t>
            </a:r>
            <a:r>
              <a:rPr lang="ko-KR" altLang="en-US" sz="2500" dirty="0"/>
              <a:t>로</a:t>
            </a:r>
            <a:r>
              <a:rPr lang="en-US" altLang="ko-KR" sz="2500" dirty="0"/>
              <a:t>..  </a:t>
            </a:r>
            <a:r>
              <a:rPr lang="ko-KR" altLang="en-US" sz="2500" dirty="0"/>
              <a:t>기대의 </a:t>
            </a:r>
            <a:r>
              <a:rPr lang="ko-KR" altLang="en-US" sz="2500" b="1" dirty="0">
                <a:solidFill>
                  <a:srgbClr val="FF0000"/>
                </a:solidFill>
              </a:rPr>
              <a:t>명확성</a:t>
            </a:r>
            <a:r>
              <a:rPr lang="en-US" altLang="ko-KR" sz="2500" dirty="0"/>
              <a:t>, </a:t>
            </a:r>
            <a:r>
              <a:rPr lang="ko-KR" altLang="en-US" sz="2500" dirty="0"/>
              <a:t>적절한 </a:t>
            </a:r>
            <a:r>
              <a:rPr lang="ko-KR" altLang="en-US" sz="2500" b="1" dirty="0">
                <a:solidFill>
                  <a:srgbClr val="FF0000"/>
                </a:solidFill>
              </a:rPr>
              <a:t>교정</a:t>
            </a:r>
            <a:r>
              <a:rPr lang="en-US" altLang="ko-KR" sz="2500" dirty="0"/>
              <a:t>, </a:t>
            </a:r>
            <a:r>
              <a:rPr lang="ko-KR" altLang="en-US" sz="2500" dirty="0"/>
              <a:t>그리고 </a:t>
            </a:r>
            <a:r>
              <a:rPr lang="ko-KR" altLang="en-US" sz="2500" b="1" dirty="0">
                <a:solidFill>
                  <a:srgbClr val="FF0000"/>
                </a:solidFill>
              </a:rPr>
              <a:t>용서</a:t>
            </a:r>
            <a:r>
              <a:rPr lang="ko-KR" altLang="en-US" sz="2500" dirty="0"/>
              <a:t> </a:t>
            </a:r>
            <a:endParaRPr lang="en-US" altLang="ko-KR" sz="2500" dirty="0"/>
          </a:p>
          <a:p>
            <a:endParaRPr lang="en-US" altLang="ko-KR" sz="2500" dirty="0"/>
          </a:p>
          <a:p>
            <a:r>
              <a:rPr lang="en-US" altLang="ko-KR" sz="2500" b="1" dirty="0"/>
              <a:t>[</a:t>
            </a:r>
            <a:r>
              <a:rPr lang="ko-KR" altLang="en-US" sz="2500" b="1" dirty="0"/>
              <a:t> 연민 </a:t>
            </a:r>
            <a:r>
              <a:rPr lang="en-US" altLang="ko-KR" sz="2500" b="1" dirty="0"/>
              <a:t>] </a:t>
            </a:r>
            <a:endParaRPr lang="ko-KR" altLang="en-US" sz="2500" b="1" dirty="0"/>
          </a:p>
          <a:p>
            <a:r>
              <a:rPr lang="ko-KR" altLang="en-US" sz="2500" dirty="0"/>
              <a:t>학생의 </a:t>
            </a:r>
            <a:r>
              <a:rPr lang="ko-KR" altLang="en-US" sz="2500" b="1" dirty="0">
                <a:solidFill>
                  <a:srgbClr val="FF0000"/>
                </a:solidFill>
              </a:rPr>
              <a:t>어려움</a:t>
            </a:r>
            <a:r>
              <a:rPr lang="ko-KR" altLang="en-US" sz="2500" dirty="0"/>
              <a:t>에 공감 </a:t>
            </a:r>
            <a:r>
              <a:rPr lang="en-US" altLang="ko-KR" sz="2500" dirty="0"/>
              <a:t>, </a:t>
            </a:r>
            <a:r>
              <a:rPr lang="ko-KR" altLang="en-US" sz="2500" dirty="0"/>
              <a:t>때에 맞는 적절한 </a:t>
            </a:r>
            <a:r>
              <a:rPr lang="ko-KR" altLang="en-US" sz="2500" b="1" dirty="0">
                <a:solidFill>
                  <a:srgbClr val="FF0000"/>
                </a:solidFill>
              </a:rPr>
              <a:t>감정 표현</a:t>
            </a:r>
            <a:endParaRPr lang="ko-KR" altLang="en-US" sz="25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7AF8D-4B09-46A4-856F-AD611D6DD13B}"/>
              </a:ext>
            </a:extLst>
          </p:cNvPr>
          <p:cNvSpPr txBox="1"/>
          <p:nvPr/>
        </p:nvSpPr>
        <p:spPr>
          <a:xfrm>
            <a:off x="524912" y="1161361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ko-KR" altLang="en-US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E5C543-6788-4A4F-AE53-E9E5E1DCFB39}"/>
              </a:ext>
            </a:extLst>
          </p:cNvPr>
          <p:cNvSpPr txBox="1"/>
          <p:nvPr/>
        </p:nvSpPr>
        <p:spPr>
          <a:xfrm>
            <a:off x="524912" y="2282532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728CD1-D9E8-453B-AA21-E42338DE1AF0}"/>
              </a:ext>
            </a:extLst>
          </p:cNvPr>
          <p:cNvSpPr txBox="1"/>
          <p:nvPr/>
        </p:nvSpPr>
        <p:spPr>
          <a:xfrm>
            <a:off x="524912" y="3436694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7D4077-3C19-43EF-AED5-720DAB499A87}"/>
              </a:ext>
            </a:extLst>
          </p:cNvPr>
          <p:cNvSpPr txBox="1"/>
          <p:nvPr/>
        </p:nvSpPr>
        <p:spPr>
          <a:xfrm>
            <a:off x="524912" y="4660666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ko-KR" altLang="en-US" sz="6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326165C4-3348-42F7-BFA2-ED79B57A4808}"/>
              </a:ext>
            </a:extLst>
          </p:cNvPr>
          <p:cNvSpPr txBox="1">
            <a:spLocks/>
          </p:cNvSpPr>
          <p:nvPr/>
        </p:nvSpPr>
        <p:spPr>
          <a:xfrm>
            <a:off x="67712" y="249096"/>
            <a:ext cx="4070697" cy="39496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1.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훌륭한 교사는 이렇게 가르친다</a:t>
            </a:r>
          </a:p>
        </p:txBody>
      </p:sp>
    </p:spTree>
    <p:extLst>
      <p:ext uri="{BB962C8B-B14F-4D97-AF65-F5344CB8AC3E}">
        <p14:creationId xmlns:p14="http://schemas.microsoft.com/office/powerpoint/2010/main" val="294229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E753D8-7C97-4EAB-8CDF-4E58A9EFEF97}"/>
              </a:ext>
            </a:extLst>
          </p:cNvPr>
          <p:cNvSpPr txBox="1"/>
          <p:nvPr/>
        </p:nvSpPr>
        <p:spPr>
          <a:xfrm>
            <a:off x="1363112" y="1266869"/>
            <a:ext cx="10450516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[</a:t>
            </a:r>
            <a:r>
              <a:rPr lang="ko-KR" altLang="en-US" sz="2500" b="1" dirty="0"/>
              <a:t> 인내 </a:t>
            </a:r>
            <a:r>
              <a:rPr lang="en-US" altLang="ko-KR" sz="2500" b="1" dirty="0"/>
              <a:t>]</a:t>
            </a:r>
            <a:endParaRPr lang="ko-KR" altLang="en-US" sz="2500" b="1" dirty="0"/>
          </a:p>
          <a:p>
            <a:r>
              <a:rPr lang="ko-KR" altLang="en-US" sz="2800" b="0" i="0" dirty="0">
                <a:solidFill>
                  <a:srgbClr val="000000"/>
                </a:solidFill>
                <a:effectLst/>
                <a:latin typeface="se-nanumgothic"/>
              </a:rPr>
              <a:t>인내는 학생에게 </a:t>
            </a:r>
            <a:r>
              <a:rPr lang="ko-KR" altLang="en-US" sz="2800" b="1" i="0" dirty="0">
                <a:solidFill>
                  <a:srgbClr val="FF0000"/>
                </a:solidFill>
                <a:effectLst/>
                <a:latin typeface="se-nanumgothic"/>
              </a:rPr>
              <a:t>학습</a:t>
            </a:r>
            <a:r>
              <a:rPr lang="ko-KR" altLang="en-US" sz="2800" i="0" dirty="0">
                <a:solidFill>
                  <a:srgbClr val="000000"/>
                </a:solidFill>
                <a:effectLst/>
                <a:latin typeface="se-nanumgothic"/>
              </a:rPr>
              <a:t>할</a:t>
            </a:r>
            <a:r>
              <a:rPr lang="ko-KR" altLang="en-US" sz="2800" b="0" i="0" dirty="0">
                <a:solidFill>
                  <a:srgbClr val="000000"/>
                </a:solidFill>
                <a:effectLst/>
                <a:latin typeface="se-nanumgothic"/>
              </a:rPr>
              <a:t> 시간을 주도록 만든다</a:t>
            </a:r>
            <a:r>
              <a:rPr lang="en-US" altLang="ko-KR" sz="2800" b="0" i="0" dirty="0">
                <a:solidFill>
                  <a:srgbClr val="000000"/>
                </a:solidFill>
                <a:effectLst/>
                <a:latin typeface="se-nanumgothic"/>
              </a:rPr>
              <a:t> </a:t>
            </a:r>
          </a:p>
          <a:p>
            <a:endParaRPr lang="en-US" altLang="ko-KR" sz="2500" dirty="0"/>
          </a:p>
          <a:p>
            <a:r>
              <a:rPr lang="en-US" altLang="ko-KR" sz="2500" b="1" dirty="0"/>
              <a:t>[ </a:t>
            </a:r>
            <a:r>
              <a:rPr lang="ko-KR" altLang="en-US" sz="2500" b="1" dirty="0"/>
              <a:t>인격</a:t>
            </a:r>
            <a:r>
              <a:rPr lang="en-US" altLang="ko-KR" sz="2500" b="1" dirty="0"/>
              <a:t> ]</a:t>
            </a:r>
            <a:endParaRPr lang="ko-KR" altLang="en-US" sz="2500" b="1" dirty="0"/>
          </a:p>
          <a:p>
            <a:r>
              <a:rPr lang="ko-KR" altLang="en-US" sz="2500" dirty="0"/>
              <a:t>각각의 나이에 맞는 </a:t>
            </a:r>
            <a:r>
              <a:rPr lang="ko-KR" altLang="en-US" sz="2500" b="1" dirty="0">
                <a:solidFill>
                  <a:srgbClr val="FF0000"/>
                </a:solidFill>
              </a:rPr>
              <a:t>성숙한 인격</a:t>
            </a:r>
            <a:r>
              <a:rPr lang="ko-KR" altLang="en-US" sz="2500" dirty="0"/>
              <a:t>이 필요함</a:t>
            </a:r>
            <a:endParaRPr lang="en-US" altLang="ko-KR" sz="2500" dirty="0"/>
          </a:p>
          <a:p>
            <a:r>
              <a:rPr lang="ko-KR" altLang="en-US" sz="2500" b="1" dirty="0">
                <a:solidFill>
                  <a:schemeClr val="bg1"/>
                </a:solidFill>
              </a:rPr>
              <a:t>세번째 질문</a:t>
            </a:r>
          </a:p>
          <a:p>
            <a:r>
              <a:rPr lang="ko-KR" altLang="en-US" sz="2500" b="1" dirty="0">
                <a:solidFill>
                  <a:schemeClr val="bg1"/>
                </a:solidFill>
              </a:rPr>
              <a:t>빅데이터</a:t>
            </a:r>
            <a:r>
              <a:rPr lang="en-US" altLang="ko-KR" sz="2500" b="1" dirty="0">
                <a:solidFill>
                  <a:schemeClr val="bg1"/>
                </a:solidFill>
              </a:rPr>
              <a:t>/AI</a:t>
            </a:r>
            <a:r>
              <a:rPr lang="ko-KR" altLang="en-US" sz="2500" b="1" dirty="0">
                <a:solidFill>
                  <a:schemeClr val="bg1"/>
                </a:solidFill>
              </a:rPr>
              <a:t>가 대세</a:t>
            </a:r>
            <a:r>
              <a:rPr lang="ko-KR" altLang="en-US" sz="2500" dirty="0">
                <a:solidFill>
                  <a:schemeClr val="bg1"/>
                </a:solidFill>
              </a:rPr>
              <a:t>인데</a:t>
            </a:r>
            <a:r>
              <a:rPr lang="en-US" altLang="ko-KR" sz="2500" dirty="0">
                <a:solidFill>
                  <a:schemeClr val="bg1"/>
                </a:solidFill>
              </a:rPr>
              <a:t>, </a:t>
            </a:r>
            <a:r>
              <a:rPr lang="ko-KR" altLang="en-US" sz="2500" dirty="0">
                <a:solidFill>
                  <a:schemeClr val="bg1"/>
                </a:solidFill>
              </a:rPr>
              <a:t>나와 무슨 상관이 있는가</a:t>
            </a:r>
            <a:r>
              <a:rPr lang="en-US" altLang="ko-KR" sz="2500" dirty="0">
                <a:solidFill>
                  <a:schemeClr val="bg1"/>
                </a:solidFill>
              </a:rPr>
              <a:t>?</a:t>
            </a:r>
          </a:p>
          <a:p>
            <a:endParaRPr lang="en-US" altLang="ko-KR" sz="2500" dirty="0">
              <a:solidFill>
                <a:schemeClr val="bg1"/>
              </a:solidFill>
            </a:endParaRPr>
          </a:p>
          <a:p>
            <a:r>
              <a:rPr lang="ko-KR" altLang="en-US" sz="2500" b="1" dirty="0">
                <a:solidFill>
                  <a:schemeClr val="bg1"/>
                </a:solidFill>
              </a:rPr>
              <a:t>네번째 질문</a:t>
            </a:r>
          </a:p>
          <a:p>
            <a:r>
              <a:rPr lang="ko-KR" altLang="en-US" sz="2500" dirty="0">
                <a:solidFill>
                  <a:schemeClr val="bg1"/>
                </a:solidFill>
              </a:rPr>
              <a:t>왜 </a:t>
            </a:r>
            <a:r>
              <a:rPr lang="ko-KR" altLang="en-US" sz="2500" b="1" dirty="0">
                <a:solidFill>
                  <a:schemeClr val="bg1"/>
                </a:solidFill>
              </a:rPr>
              <a:t>데이터를 적극적으로 활용</a:t>
            </a:r>
            <a:r>
              <a:rPr lang="ko-KR" altLang="en-US" sz="2500" dirty="0">
                <a:solidFill>
                  <a:schemeClr val="bg1"/>
                </a:solidFill>
              </a:rPr>
              <a:t>해야 하는가</a:t>
            </a:r>
            <a:r>
              <a:rPr lang="en-US" altLang="ko-KR" sz="2500" dirty="0">
                <a:solidFill>
                  <a:schemeClr val="bg1"/>
                </a:solidFill>
              </a:rPr>
              <a:t>?</a:t>
            </a:r>
            <a:endParaRPr lang="ko-KR" altLang="en-US" sz="25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7AF8D-4B09-46A4-856F-AD611D6DD13B}"/>
              </a:ext>
            </a:extLst>
          </p:cNvPr>
          <p:cNvSpPr txBox="1"/>
          <p:nvPr/>
        </p:nvSpPr>
        <p:spPr>
          <a:xfrm>
            <a:off x="524912" y="1161361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 dirty="0">
                <a:solidFill>
                  <a:schemeClr val="accent6">
                    <a:lumMod val="75000"/>
                  </a:schemeClr>
                </a:solidFill>
              </a:rPr>
              <a:t>5</a:t>
            </a:r>
            <a:endParaRPr lang="ko-KR" altLang="en-US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E5C543-6788-4A4F-AE53-E9E5E1DCFB39}"/>
              </a:ext>
            </a:extLst>
          </p:cNvPr>
          <p:cNvSpPr txBox="1"/>
          <p:nvPr/>
        </p:nvSpPr>
        <p:spPr>
          <a:xfrm>
            <a:off x="524912" y="2282532"/>
            <a:ext cx="1278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 dirty="0">
                <a:solidFill>
                  <a:schemeClr val="accent6">
                    <a:lumMod val="75000"/>
                  </a:schemeClr>
                </a:solidFill>
              </a:rPr>
              <a:t>6</a:t>
            </a:r>
            <a:endParaRPr lang="ko-KR" altLang="en-US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제목 1">
            <a:extLst>
              <a:ext uri="{FF2B5EF4-FFF2-40B4-BE49-F238E27FC236}">
                <a16:creationId xmlns:a16="http://schemas.microsoft.com/office/drawing/2014/main" id="{16AF49A5-8F48-4248-B313-5E80AA4EC386}"/>
              </a:ext>
            </a:extLst>
          </p:cNvPr>
          <p:cNvSpPr txBox="1">
            <a:spLocks/>
          </p:cNvSpPr>
          <p:nvPr/>
        </p:nvSpPr>
        <p:spPr>
          <a:xfrm>
            <a:off x="80874" y="260975"/>
            <a:ext cx="4070697" cy="39496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1. 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훌륭한 교사는 이렇게 가르친다</a:t>
            </a:r>
          </a:p>
        </p:txBody>
      </p:sp>
    </p:spTree>
    <p:extLst>
      <p:ext uri="{BB962C8B-B14F-4D97-AF65-F5344CB8AC3E}">
        <p14:creationId xmlns:p14="http://schemas.microsoft.com/office/powerpoint/2010/main" val="303156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1505</Words>
  <Application>Microsoft Office PowerPoint</Application>
  <PresentationFormat>와이드스크린</PresentationFormat>
  <Paragraphs>386</Paragraphs>
  <Slides>34</Slides>
  <Notes>27</Notes>
  <HiddenSlides>0</HiddenSlides>
  <MMClips>0</MMClips>
  <ScaleCrop>false</ScaleCrop>
  <HeadingPairs>
    <vt:vector size="6" baseType="variant">
      <vt:variant>
        <vt:lpstr>사용한 글꼴</vt:lpstr>
      </vt:variant>
      <vt:variant>
        <vt:i4>18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34</vt:i4>
      </vt:variant>
    </vt:vector>
  </HeadingPairs>
  <TitlesOfParts>
    <vt:vector size="53" baseType="lpstr">
      <vt:lpstr>Adobe Heiti Std R</vt:lpstr>
      <vt:lpstr>Adobe 고딕 Std B</vt:lpstr>
      <vt:lpstr>Apple SD Gothic Neo</vt:lpstr>
      <vt:lpstr>Gotham Bold</vt:lpstr>
      <vt:lpstr>NanumBarunGothic</vt:lpstr>
      <vt:lpstr>NanumBarunGothicOTF</vt:lpstr>
      <vt:lpstr>Noto Sans CJK JP Black</vt:lpstr>
      <vt:lpstr>Noto Sans CJK JP Medium</vt:lpstr>
      <vt:lpstr>se-nanumgothic</vt:lpstr>
      <vt:lpstr>UKIJ CJK</vt:lpstr>
      <vt:lpstr>WenQuanYi Micro Hei Mono</vt:lpstr>
      <vt:lpstr>맑은 고딕</vt:lpstr>
      <vt:lpstr>함초롬바탕</vt:lpstr>
      <vt:lpstr>Arial</vt:lpstr>
      <vt:lpstr>Calibri</vt:lpstr>
      <vt:lpstr>Calibri Light</vt:lpstr>
      <vt:lpstr>Georgia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1. 훌륭한 교사는 이렇게 가르친다</vt:lpstr>
      <vt:lpstr>1. 훌륭한 교사는 이렇게 가르친다</vt:lpstr>
      <vt:lpstr>1. 훌륭한 교사는 이렇게 가르친다</vt:lpstr>
      <vt:lpstr>1. 훌륭한 교사는 이렇게 가르친다</vt:lpstr>
      <vt:lpstr>PowerPoint 프레젠테이션</vt:lpstr>
      <vt:lpstr>PowerPoint 프레젠테이션</vt:lpstr>
      <vt:lpstr>PowerPoint 프레젠테이션</vt:lpstr>
      <vt:lpstr>2.  SW 강사가 되기 위한 준비</vt:lpstr>
      <vt:lpstr>2.  SW 강사가 되기 위한 준비</vt:lpstr>
      <vt:lpstr>2.  SW 강사가 되기 위한 준비</vt:lpstr>
      <vt:lpstr>2.  SW 강사가 되기 위한 준비</vt:lpstr>
      <vt:lpstr>2.  SW 강사가 되기 위한 준비</vt:lpstr>
      <vt:lpstr>2.  SW 강사가 되기 위한 준비</vt:lpstr>
      <vt:lpstr>2.  SW 강사가 되기 위한 준비</vt:lpstr>
      <vt:lpstr>2.  SW 강사가 되기 위한 준비</vt:lpstr>
      <vt:lpstr>2.  SW 강사가 되기 위한 준비</vt:lpstr>
      <vt:lpstr>2.  SW 강사가 되기 위한 준비</vt:lpstr>
      <vt:lpstr>2.  SW 강사가 되기 위한 준비</vt:lpstr>
      <vt:lpstr>2.  SW 강사가 되기 위한 준비</vt:lpstr>
      <vt:lpstr>2.  SW 강사가 되기 위한 준비</vt:lpstr>
      <vt:lpstr>PowerPoint 프레젠테이션</vt:lpstr>
      <vt:lpstr>3-1 코딩교육</vt:lpstr>
      <vt:lpstr>학습지도안 작성법</vt:lpstr>
      <vt:lpstr>학습지도안 작성법</vt:lpstr>
      <vt:lpstr>PowerPoint 프레젠테이션</vt:lpstr>
      <vt:lpstr>교수방법</vt:lpstr>
      <vt:lpstr>교수방법</vt:lpstr>
      <vt:lpstr>교수방법</vt:lpstr>
      <vt:lpstr>교수방법</vt:lpstr>
      <vt:lpstr>교수방법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도훈</dc:creator>
  <cp:lastModifiedBy>변 명섭</cp:lastModifiedBy>
  <cp:revision>14</cp:revision>
  <dcterms:created xsi:type="dcterms:W3CDTF">2022-04-13T09:01:40Z</dcterms:created>
  <dcterms:modified xsi:type="dcterms:W3CDTF">2022-12-13T02:46:18Z</dcterms:modified>
</cp:coreProperties>
</file>